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81" r:id="rId3"/>
    <p:sldId id="282" r:id="rId4"/>
    <p:sldId id="266" r:id="rId5"/>
    <p:sldId id="267" r:id="rId6"/>
    <p:sldId id="268" r:id="rId7"/>
    <p:sldId id="269" r:id="rId8"/>
    <p:sldId id="284" r:id="rId9"/>
    <p:sldId id="285" r:id="rId10"/>
    <p:sldId id="286" r:id="rId11"/>
    <p:sldId id="287" r:id="rId12"/>
    <p:sldId id="288" r:id="rId13"/>
    <p:sldId id="273" r:id="rId14"/>
    <p:sldId id="275" r:id="rId15"/>
    <p:sldId id="277" r:id="rId16"/>
    <p:sldId id="278" r:id="rId17"/>
    <p:sldId id="260" r:id="rId18"/>
    <p:sldId id="283" r:id="rId19"/>
    <p:sldId id="259"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487CA7"/>
    <a:srgbClr val="F357BB"/>
    <a:srgbClr val="F852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1" d="100"/>
          <a:sy n="61" d="100"/>
        </p:scale>
        <p:origin x="156" y="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4E3C447-7535-438D-944B-1EE48E941F5A}" type="datetimeFigureOut">
              <a:rPr lang="en-US" smtClean="0"/>
              <a:t>11/16/2021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97C25D-698F-4760-9D1D-BD2BBA5690CB}" type="slidenum">
              <a:rPr lang="en-US" smtClean="0"/>
              <a:t>‹#›</a:t>
            </a:fld>
            <a:endParaRPr lang="en-US"/>
          </a:p>
        </p:txBody>
      </p:sp>
    </p:spTree>
    <p:extLst>
      <p:ext uri="{BB962C8B-B14F-4D97-AF65-F5344CB8AC3E}">
        <p14:creationId xmlns:p14="http://schemas.microsoft.com/office/powerpoint/2010/main" val="1894074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E3C447-7535-438D-944B-1EE48E941F5A}" type="datetimeFigureOut">
              <a:rPr lang="en-US" smtClean="0"/>
              <a:t>11/16/2021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97C25D-698F-4760-9D1D-BD2BBA5690CB}" type="slidenum">
              <a:rPr lang="en-US" smtClean="0"/>
              <a:t>‹#›</a:t>
            </a:fld>
            <a:endParaRPr lang="en-US"/>
          </a:p>
        </p:txBody>
      </p:sp>
    </p:spTree>
    <p:extLst>
      <p:ext uri="{BB962C8B-B14F-4D97-AF65-F5344CB8AC3E}">
        <p14:creationId xmlns:p14="http://schemas.microsoft.com/office/powerpoint/2010/main" val="3389635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E3C447-7535-438D-944B-1EE48E941F5A}" type="datetimeFigureOut">
              <a:rPr lang="en-US" smtClean="0"/>
              <a:t>11/16/2021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97C25D-698F-4760-9D1D-BD2BBA5690CB}" type="slidenum">
              <a:rPr lang="en-US" smtClean="0"/>
              <a:t>‹#›</a:t>
            </a:fld>
            <a:endParaRPr lang="en-US"/>
          </a:p>
        </p:txBody>
      </p:sp>
    </p:spTree>
    <p:extLst>
      <p:ext uri="{BB962C8B-B14F-4D97-AF65-F5344CB8AC3E}">
        <p14:creationId xmlns:p14="http://schemas.microsoft.com/office/powerpoint/2010/main" val="843428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E3C447-7535-438D-944B-1EE48E941F5A}" type="datetimeFigureOut">
              <a:rPr lang="en-US" smtClean="0"/>
              <a:t>11/16/2021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97C25D-698F-4760-9D1D-BD2BBA5690CB}" type="slidenum">
              <a:rPr lang="en-US" smtClean="0"/>
              <a:t>‹#›</a:t>
            </a:fld>
            <a:endParaRPr lang="en-US"/>
          </a:p>
        </p:txBody>
      </p:sp>
    </p:spTree>
    <p:extLst>
      <p:ext uri="{BB962C8B-B14F-4D97-AF65-F5344CB8AC3E}">
        <p14:creationId xmlns:p14="http://schemas.microsoft.com/office/powerpoint/2010/main" val="2126089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4E3C447-7535-438D-944B-1EE48E941F5A}" type="datetimeFigureOut">
              <a:rPr lang="en-US" smtClean="0"/>
              <a:t>11/16/2021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97C25D-698F-4760-9D1D-BD2BBA5690CB}" type="slidenum">
              <a:rPr lang="en-US" smtClean="0"/>
              <a:t>‹#›</a:t>
            </a:fld>
            <a:endParaRPr lang="en-US"/>
          </a:p>
        </p:txBody>
      </p:sp>
    </p:spTree>
    <p:extLst>
      <p:ext uri="{BB962C8B-B14F-4D97-AF65-F5344CB8AC3E}">
        <p14:creationId xmlns:p14="http://schemas.microsoft.com/office/powerpoint/2010/main" val="145763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4E3C447-7535-438D-944B-1EE48E941F5A}" type="datetimeFigureOut">
              <a:rPr lang="en-US" smtClean="0"/>
              <a:t>11/16/2021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97C25D-698F-4760-9D1D-BD2BBA5690CB}" type="slidenum">
              <a:rPr lang="en-US" smtClean="0"/>
              <a:t>‹#›</a:t>
            </a:fld>
            <a:endParaRPr lang="en-US"/>
          </a:p>
        </p:txBody>
      </p:sp>
    </p:spTree>
    <p:extLst>
      <p:ext uri="{BB962C8B-B14F-4D97-AF65-F5344CB8AC3E}">
        <p14:creationId xmlns:p14="http://schemas.microsoft.com/office/powerpoint/2010/main" val="37689552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4E3C447-7535-438D-944B-1EE48E941F5A}" type="datetimeFigureOut">
              <a:rPr lang="en-US" smtClean="0"/>
              <a:t>11/16/2021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97C25D-698F-4760-9D1D-BD2BBA5690CB}" type="slidenum">
              <a:rPr lang="en-US" smtClean="0"/>
              <a:t>‹#›</a:t>
            </a:fld>
            <a:endParaRPr lang="en-US"/>
          </a:p>
        </p:txBody>
      </p:sp>
    </p:spTree>
    <p:extLst>
      <p:ext uri="{BB962C8B-B14F-4D97-AF65-F5344CB8AC3E}">
        <p14:creationId xmlns:p14="http://schemas.microsoft.com/office/powerpoint/2010/main" val="2511853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E3C447-7535-438D-944B-1EE48E941F5A}" type="datetimeFigureOut">
              <a:rPr lang="en-US" smtClean="0"/>
              <a:t>11/16/2021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97C25D-698F-4760-9D1D-BD2BBA5690CB}" type="slidenum">
              <a:rPr lang="en-US" smtClean="0"/>
              <a:t>‹#›</a:t>
            </a:fld>
            <a:endParaRPr lang="en-US"/>
          </a:p>
        </p:txBody>
      </p:sp>
    </p:spTree>
    <p:extLst>
      <p:ext uri="{BB962C8B-B14F-4D97-AF65-F5344CB8AC3E}">
        <p14:creationId xmlns:p14="http://schemas.microsoft.com/office/powerpoint/2010/main" val="3265266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E3C447-7535-438D-944B-1EE48E941F5A}" type="datetimeFigureOut">
              <a:rPr lang="en-US" smtClean="0"/>
              <a:t>11/16/2021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97C25D-698F-4760-9D1D-BD2BBA5690CB}" type="slidenum">
              <a:rPr lang="en-US" smtClean="0"/>
              <a:t>‹#›</a:t>
            </a:fld>
            <a:endParaRPr lang="en-US"/>
          </a:p>
        </p:txBody>
      </p:sp>
    </p:spTree>
    <p:extLst>
      <p:ext uri="{BB962C8B-B14F-4D97-AF65-F5344CB8AC3E}">
        <p14:creationId xmlns:p14="http://schemas.microsoft.com/office/powerpoint/2010/main" val="853518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4E3C447-7535-438D-944B-1EE48E941F5A}" type="datetimeFigureOut">
              <a:rPr lang="en-US" smtClean="0"/>
              <a:t>11/16/2021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97C25D-698F-4760-9D1D-BD2BBA5690CB}" type="slidenum">
              <a:rPr lang="en-US" smtClean="0"/>
              <a:t>‹#›</a:t>
            </a:fld>
            <a:endParaRPr lang="en-US"/>
          </a:p>
        </p:txBody>
      </p:sp>
    </p:spTree>
    <p:extLst>
      <p:ext uri="{BB962C8B-B14F-4D97-AF65-F5344CB8AC3E}">
        <p14:creationId xmlns:p14="http://schemas.microsoft.com/office/powerpoint/2010/main" val="3954472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4E3C447-7535-438D-944B-1EE48E941F5A}" type="datetimeFigureOut">
              <a:rPr lang="en-US" smtClean="0"/>
              <a:t>11/16/2021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97C25D-698F-4760-9D1D-BD2BBA5690CB}" type="slidenum">
              <a:rPr lang="en-US" smtClean="0"/>
              <a:t>‹#›</a:t>
            </a:fld>
            <a:endParaRPr lang="en-US"/>
          </a:p>
        </p:txBody>
      </p:sp>
    </p:spTree>
    <p:extLst>
      <p:ext uri="{BB962C8B-B14F-4D97-AF65-F5344CB8AC3E}">
        <p14:creationId xmlns:p14="http://schemas.microsoft.com/office/powerpoint/2010/main" val="1563822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chemeClr val="bg1"/>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E3C447-7535-438D-944B-1EE48E941F5A}" type="datetimeFigureOut">
              <a:rPr lang="en-US" smtClean="0"/>
              <a:t>11/16/2021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97C25D-698F-4760-9D1D-BD2BBA5690CB}" type="slidenum">
              <a:rPr lang="en-US" smtClean="0"/>
              <a:t>‹#›</a:t>
            </a:fld>
            <a:endParaRPr lang="en-US"/>
          </a:p>
        </p:txBody>
      </p:sp>
    </p:spTree>
    <p:extLst>
      <p:ext uri="{BB962C8B-B14F-4D97-AF65-F5344CB8AC3E}">
        <p14:creationId xmlns:p14="http://schemas.microsoft.com/office/powerpoint/2010/main" val="19938533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6.emf"/><Relationship Id="rId4" Type="http://schemas.openxmlformats.org/officeDocument/2006/relationships/image" Target="../media/image5.wmf"/></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image" Target="../media/image14.png"/><Relationship Id="rId7" Type="http://schemas.openxmlformats.org/officeDocument/2006/relationships/image" Target="../media/image11.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2.bin"/><Relationship Id="rId11" Type="http://schemas.openxmlformats.org/officeDocument/2006/relationships/image" Target="../media/image13.wmf"/><Relationship Id="rId5" Type="http://schemas.openxmlformats.org/officeDocument/2006/relationships/image" Target="../media/image10.png"/><Relationship Id="rId10" Type="http://schemas.openxmlformats.org/officeDocument/2006/relationships/oleObject" Target="../embeddings/oleObject4.bin"/><Relationship Id="rId4" Type="http://schemas.openxmlformats.org/officeDocument/2006/relationships/image" Target="../media/image15.png"/><Relationship Id="rId9" Type="http://schemas.openxmlformats.org/officeDocument/2006/relationships/image" Target="../media/image12.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1863634" y="1436912"/>
            <a:ext cx="8569235" cy="975769"/>
          </a:xfrm>
        </p:spPr>
        <p:txBody>
          <a:bodyPr>
            <a:normAutofit fontScale="90000"/>
          </a:bodyPr>
          <a:lstStyle/>
          <a:p>
            <a:r>
              <a:rPr lang="en-US" b="1">
                <a:solidFill>
                  <a:srgbClr val="FF0000"/>
                </a:solidFill>
                <a:latin typeface="Times New Roman" panose="02020603050405020304" pitchFamily="18" charset="0"/>
                <a:cs typeface="Times New Roman" panose="02020603050405020304" pitchFamily="18" charset="0"/>
              </a:rPr>
              <a:t>BÀI GIẢNG MÔN TOÁN 6</a:t>
            </a:r>
          </a:p>
        </p:txBody>
      </p:sp>
      <p:sp>
        <p:nvSpPr>
          <p:cNvPr id="5" name="TextBox 4"/>
          <p:cNvSpPr txBox="1"/>
          <p:nvPr/>
        </p:nvSpPr>
        <p:spPr>
          <a:xfrm>
            <a:off x="3369126" y="3265715"/>
            <a:ext cx="6810298" cy="923330"/>
          </a:xfrm>
          <a:prstGeom prst="rect">
            <a:avLst/>
          </a:prstGeom>
          <a:noFill/>
        </p:spPr>
        <p:txBody>
          <a:bodyPr wrap="square" rtlCol="0">
            <a:spAutoFit/>
          </a:bodyPr>
          <a:lstStyle/>
          <a:p>
            <a:pPr algn="ctr"/>
            <a:r>
              <a:rPr lang="en-US" sz="5400" b="1">
                <a:solidFill>
                  <a:srgbClr val="FF0000"/>
                </a:solidFill>
                <a:latin typeface="Times New Roman" panose="02020603050405020304" pitchFamily="18" charset="0"/>
                <a:cs typeface="Times New Roman" panose="02020603050405020304" pitchFamily="18" charset="0"/>
              </a:rPr>
              <a:t>ÔN TẬP CHƯƠNG 3</a:t>
            </a:r>
          </a:p>
        </p:txBody>
      </p:sp>
    </p:spTree>
    <p:extLst>
      <p:ext uri="{BB962C8B-B14F-4D97-AF65-F5344CB8AC3E}">
        <p14:creationId xmlns:p14="http://schemas.microsoft.com/office/powerpoint/2010/main" val="27164268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500">
        <p15:prstTrans prst="curtains"/>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AF0E01E-0FF7-45B8-8F6D-171AE188BFE0}"/>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vi-VN"/>
          </a:p>
        </p:txBody>
      </p:sp>
      <p:pic>
        <p:nvPicPr>
          <p:cNvPr id="3073" name="Picture 15">
            <a:extLst>
              <a:ext uri="{FF2B5EF4-FFF2-40B4-BE49-F238E27FC236}">
                <a16:creationId xmlns:a16="http://schemas.microsoft.com/office/drawing/2014/main" id="{50936BB9-FF90-464B-89F5-15357A042C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00620" y="1302484"/>
            <a:ext cx="3626420" cy="1635979"/>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D1B0B8D7-5B2D-4487-8FE6-FBE927C0D250}"/>
              </a:ext>
            </a:extLst>
          </p:cNvPr>
          <p:cNvSpPr>
            <a:spLocks noChangeArrowheads="1"/>
          </p:cNvSpPr>
          <p:nvPr/>
        </p:nvSpPr>
        <p:spPr bwMode="auto">
          <a:xfrm>
            <a:off x="122730" y="228600"/>
            <a:ext cx="1194654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4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Câu 5. </a:t>
            </a:r>
            <a:r>
              <a:rPr kumimoji="0" lang="vi-VN" altLang="vi-VN"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Ông An xây bờ rào xung quang miếng đất trồng cây cảnh hình bình hành như hình vẽ. </a:t>
            </a: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Biết mỗi mét tường rào tốn 110 ngàn đồng. Hỏi ông xây xong bờ rào tốn bao nhiêu tiền?</a:t>
            </a:r>
            <a:endParaRPr kumimoji="0" lang="vi-VN" altLang="vi-VN"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 4 400 000 đồng         </a:t>
            </a:r>
            <a:endParaRPr kumimoji="0" lang="vi-VN" altLang="vi-VN"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 2 860 000 đồng</a:t>
            </a:r>
            <a:endParaRPr kumimoji="0" lang="vi-VN" altLang="vi-VN"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 8 800 000 đồng                    </a:t>
            </a: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 400 </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000 </a:t>
            </a:r>
            <a:r>
              <a:rPr kumimoji="0" lang="vi-VN"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đồng   </a:t>
            </a:r>
            <a:endParaRPr kumimoji="0" lang="vi-VN" altLang="vi-VN" sz="2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97465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18A70EEB-7EDA-41E0-B2BB-1F14E9CC11BD}"/>
              </a:ext>
            </a:extLst>
          </p:cNvPr>
          <p:cNvSpPr>
            <a:spLocks noChangeArrowheads="1"/>
          </p:cNvSpPr>
          <p:nvPr/>
        </p:nvSpPr>
        <p:spPr bwMode="auto">
          <a:xfrm>
            <a:off x="84083" y="174973"/>
            <a:ext cx="10888717"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vi-VN" sz="2400" b="1"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Câu</a:t>
            </a:r>
            <a:r>
              <a:rPr kumimoji="0" lang="en-US" altLang="vi-VN" sz="24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6:</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Một</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mảnh</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ruộng</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a:t>
            </a:r>
            <a:r>
              <a:rPr kumimoji="0" lang="en-US" altLang="vi-VN" sz="24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ì</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nh</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thang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a:t>
            </a:r>
            <a:r>
              <a:rPr kumimoji="0" lang="en-US" altLang="vi-VN" sz="24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ó</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a:t>
            </a:r>
            <a:r>
              <a:rPr kumimoji="0" lang="en-US" altLang="vi-VN" sz="24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í</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ch</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thước</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như</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a:t>
            </a:r>
            <a:r>
              <a:rPr kumimoji="0" lang="en-US" altLang="vi-VN" sz="24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ì</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nh</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dưới</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Biết</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rằng</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năng</a:t>
            </a:r>
            <a:endPar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suất</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a:t>
            </a:r>
            <a:r>
              <a:rPr kumimoji="0" lang="en-US" altLang="vi-VN" sz="24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ú</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a:t>
            </a:r>
            <a:r>
              <a:rPr kumimoji="0" lang="en-US" altLang="vi-VN" sz="24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à</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0,8kg/m</a:t>
            </a:r>
            <a:r>
              <a:rPr kumimoji="0" lang="en-US" altLang="vi-VN" sz="2400" b="0" i="0" u="none" strike="noStrike" cap="none" normalizeH="0" baseline="3000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2</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Hỏi</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mảnh</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ruộng</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cho</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sản</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lượng</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bao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nhiêu</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kilogam</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(kg)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a:t>
            </a:r>
            <a:r>
              <a:rPr kumimoji="0" lang="en-US" altLang="vi-VN" sz="24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ó</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vi-VN" altLang="vi-VN"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vi-VN" altLang="vi-VN" sz="2400" b="0" i="0" u="none" strike="noStrike" cap="none" normalizeH="0" baseline="0" dirty="0">
              <a:ln>
                <a:noFill/>
              </a:ln>
              <a:solidFill>
                <a:schemeClr val="tx1"/>
              </a:solidFill>
              <a:effectLst/>
              <a:latin typeface="Arial" panose="020B0604020202020204" pitchFamily="34" charset="0"/>
            </a:endParaRPr>
          </a:p>
        </p:txBody>
      </p:sp>
      <p:pic>
        <p:nvPicPr>
          <p:cNvPr id="5121" name="Picture 27">
            <a:extLst>
              <a:ext uri="{FF2B5EF4-FFF2-40B4-BE49-F238E27FC236}">
                <a16:creationId xmlns:a16="http://schemas.microsoft.com/office/drawing/2014/main" id="{58969761-7071-4091-B9A6-E9D4CE15049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57463" y="1164620"/>
            <a:ext cx="3310495" cy="1876394"/>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a:extLst>
              <a:ext uri="{FF2B5EF4-FFF2-40B4-BE49-F238E27FC236}">
                <a16:creationId xmlns:a16="http://schemas.microsoft.com/office/drawing/2014/main" id="{E55D5591-513E-4A15-AF1C-7D32BC5918FF}"/>
              </a:ext>
            </a:extLst>
          </p:cNvPr>
          <p:cNvSpPr>
            <a:spLocks noChangeArrowheads="1"/>
          </p:cNvSpPr>
          <p:nvPr/>
        </p:nvSpPr>
        <p:spPr bwMode="auto">
          <a:xfrm>
            <a:off x="264160" y="1164620"/>
            <a:ext cx="1407758"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 200 kg</a:t>
            </a:r>
            <a:endParaRPr kumimoji="0" lang="vi-VN" altLang="vi-VN"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vi-VN" sz="240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 160kg</a:t>
            </a:r>
            <a:endParaRPr kumimoji="0" lang="vi-VN" altLang="vi-VN" sz="240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 300 kg</a:t>
            </a:r>
            <a:endParaRPr kumimoji="0" lang="vi-VN" altLang="vi-VN"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 120kg</a:t>
            </a:r>
            <a:endParaRPr kumimoji="0" lang="en-US" altLang="vi-VN" sz="2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358514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8">
            <a:extLst>
              <a:ext uri="{FF2B5EF4-FFF2-40B4-BE49-F238E27FC236}">
                <a16:creationId xmlns:a16="http://schemas.microsoft.com/office/drawing/2014/main" id="{B6B82A59-986E-4FF4-8CBD-C489E18D4173}"/>
              </a:ext>
            </a:extLst>
          </p:cNvPr>
          <p:cNvGraphicFramePr>
            <a:graphicFrameLocks noChangeAspect="1"/>
          </p:cNvGraphicFramePr>
          <p:nvPr>
            <p:extLst>
              <p:ext uri="{D42A27DB-BD31-4B8C-83A1-F6EECF244321}">
                <p14:modId xmlns:p14="http://schemas.microsoft.com/office/powerpoint/2010/main" val="1473437367"/>
              </p:ext>
            </p:extLst>
          </p:nvPr>
        </p:nvGraphicFramePr>
        <p:xfrm>
          <a:off x="3556000" y="608068"/>
          <a:ext cx="139700" cy="387350"/>
        </p:xfrm>
        <a:graphic>
          <a:graphicData uri="http://schemas.openxmlformats.org/presentationml/2006/ole">
            <mc:AlternateContent xmlns:mc="http://schemas.openxmlformats.org/markup-compatibility/2006">
              <mc:Choice xmlns:v="urn:schemas-microsoft-com:vml" Requires="v">
                <p:oleObj spid="_x0000_s6161" name="Equation" r:id="rId3" imgW="139639" imgH="393529" progId="Equation.DSMT4">
                  <p:embed/>
                </p:oleObj>
              </mc:Choice>
              <mc:Fallback>
                <p:oleObj name="Equation" r:id="rId3" imgW="139639" imgH="393529" progId="Equation.DSMT4">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56000" y="608068"/>
                        <a:ext cx="139700" cy="387350"/>
                      </a:xfrm>
                      <a:prstGeom prst="rect">
                        <a:avLst/>
                      </a:prstGeom>
                      <a:noFill/>
                    </p:spPr>
                  </p:pic>
                </p:oleObj>
              </mc:Fallback>
            </mc:AlternateContent>
          </a:graphicData>
        </a:graphic>
      </p:graphicFrame>
      <p:pic>
        <p:nvPicPr>
          <p:cNvPr id="6151" name="Picture 26">
            <a:extLst>
              <a:ext uri="{FF2B5EF4-FFF2-40B4-BE49-F238E27FC236}">
                <a16:creationId xmlns:a16="http://schemas.microsoft.com/office/drawing/2014/main" id="{5D647384-D021-4BDC-9C25-C4B158865CDC}"/>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502525" y="1088512"/>
            <a:ext cx="3478840" cy="1938992"/>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8">
            <a:extLst>
              <a:ext uri="{FF2B5EF4-FFF2-40B4-BE49-F238E27FC236}">
                <a16:creationId xmlns:a16="http://schemas.microsoft.com/office/drawing/2014/main" id="{0EE7E82B-6882-46BE-804E-DBAF95CB57A3}"/>
              </a:ext>
            </a:extLst>
          </p:cNvPr>
          <p:cNvSpPr>
            <a:spLocks noChangeArrowheads="1"/>
          </p:cNvSpPr>
          <p:nvPr/>
        </p:nvSpPr>
        <p:spPr bwMode="auto">
          <a:xfrm>
            <a:off x="0" y="-2232"/>
            <a:ext cx="1847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vi-VN" sz="2400"/>
          </a:p>
        </p:txBody>
      </p:sp>
      <p:sp>
        <p:nvSpPr>
          <p:cNvPr id="11" name="Rectangle 9">
            <a:extLst>
              <a:ext uri="{FF2B5EF4-FFF2-40B4-BE49-F238E27FC236}">
                <a16:creationId xmlns:a16="http://schemas.microsoft.com/office/drawing/2014/main" id="{2173BE1E-36C9-4758-AE85-780512AF97C7}"/>
              </a:ext>
            </a:extLst>
          </p:cNvPr>
          <p:cNvSpPr>
            <a:spLocks noChangeArrowheads="1"/>
          </p:cNvSpPr>
          <p:nvPr/>
        </p:nvSpPr>
        <p:spPr bwMode="auto">
          <a:xfrm>
            <a:off x="139700" y="162367"/>
            <a:ext cx="1112035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vi-VN" sz="2400" b="1"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Câu</a:t>
            </a:r>
            <a:r>
              <a:rPr kumimoji="0" lang="en-US" altLang="vi-VN" sz="2400" b="1" i="0" u="none" strike="noStrike" cap="none" normalizeH="0" baseline="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7</a:t>
            </a:r>
            <a:r>
              <a:rPr kumimoji="0" lang="en-US" altLang="vi-VN" sz="2400" b="0" i="0" u="none" strike="noStrike" cap="none" normalizeH="0" baseline="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Một</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khu</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vường</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a:t>
            </a:r>
            <a:r>
              <a:rPr kumimoji="0" lang="en-US" altLang="vi-VN" sz="24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ì</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nh</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chữ</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nhật</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a:t>
            </a:r>
            <a:r>
              <a:rPr kumimoji="0" lang="en-US" altLang="vi-VN" sz="24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ó</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chiều</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a:t>
            </a:r>
            <a:r>
              <a:rPr kumimoji="0" lang="en-US" altLang="vi-VN" sz="24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à</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15m,chiều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rộng</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10m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như</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a:t>
            </a:r>
            <a:r>
              <a:rPr kumimoji="0" lang="en-US" altLang="vi-VN" sz="24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ì</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nh</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dưới</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cổng</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a:t>
            </a:r>
            <a:r>
              <a:rPr kumimoji="0" lang="en-US" altLang="vi-VN" sz="24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à</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o</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a:t>
            </a:r>
            <a:r>
              <a:rPr kumimoji="0" lang="en-US" altLang="vi-VN" sz="24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ó</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độ</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rộng</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bằng</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vi-VN" sz="20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chiều</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a:t>
            </a:r>
            <a:r>
              <a:rPr kumimoji="0" lang="en-US" altLang="vi-VN" sz="24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à</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phần</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còn</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lại</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a:t>
            </a:r>
            <a:r>
              <a:rPr kumimoji="0" lang="en-US" altLang="vi-VN" sz="24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à</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a:t>
            </a:r>
            <a:r>
              <a:rPr kumimoji="0" lang="en-US" altLang="vi-VN" sz="24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à</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ng</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a:t>
            </a:r>
            <a:r>
              <a:rPr kumimoji="0" lang="en-US" altLang="vi-VN" sz="24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à</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o</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en-US" altLang="vi-VN" sz="2400" b="0" i="0" u="none" strike="noStrike" cap="none" normalizeH="0" baseline="0" dirty="0">
              <a:ln>
                <a:noFill/>
              </a:ln>
              <a:solidFill>
                <a:schemeClr val="tx1"/>
              </a:solidFill>
              <a:effectLst/>
              <a:latin typeface="Arial" panose="020B0604020202020204" pitchFamily="34" charset="0"/>
            </a:endParaRPr>
          </a:p>
        </p:txBody>
      </p:sp>
      <p:sp>
        <p:nvSpPr>
          <p:cNvPr id="12" name="Rectangle 10">
            <a:extLst>
              <a:ext uri="{FF2B5EF4-FFF2-40B4-BE49-F238E27FC236}">
                <a16:creationId xmlns:a16="http://schemas.microsoft.com/office/drawing/2014/main" id="{9E8904B1-9040-445F-BD7D-15DADC6B80AA}"/>
              </a:ext>
            </a:extLst>
          </p:cNvPr>
          <p:cNvSpPr>
            <a:spLocks noChangeArrowheads="1"/>
          </p:cNvSpPr>
          <p:nvPr/>
        </p:nvSpPr>
        <p:spPr bwMode="auto">
          <a:xfrm>
            <a:off x="271780" y="1157963"/>
            <a:ext cx="600517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Hỏi</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h</a:t>
            </a:r>
            <a:r>
              <a:rPr kumimoji="0" lang="en-US" altLang="vi-VN" sz="24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à</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ng</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a:t>
            </a:r>
            <a:r>
              <a:rPr kumimoji="0" lang="en-US" altLang="vi-VN" sz="24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à</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o</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của</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khu</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vườn</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a:t>
            </a:r>
            <a:r>
              <a:rPr kumimoji="0" lang="en-US" altLang="vi-VN" sz="24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à</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bao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nhiêu</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a:t>
            </a:r>
            <a:r>
              <a:rPr kumimoji="0" lang="en-US" altLang="vi-VN" sz="24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é</a:t>
            </a:r>
            <a:r>
              <a:rPr kumimoji="0" lang="en-US" altLang="vi-VN" sz="24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a:t>
            </a: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vi-VN" altLang="vi-VN"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A.5m</a:t>
            </a:r>
            <a:endParaRPr kumimoji="0" lang="vi-VN" altLang="vi-VN"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B.30m</a:t>
            </a:r>
            <a:endParaRPr kumimoji="0" lang="vi-VN" altLang="vi-VN"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vi-VN"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C.50m</a:t>
            </a:r>
            <a:endParaRPr kumimoji="0" lang="vi-VN" altLang="vi-VN"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vi-VN" sz="24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D.45m</a:t>
            </a:r>
            <a:endParaRPr kumimoji="0" lang="en-US" altLang="vi-VN" sz="2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067216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799953" y="286750"/>
            <a:ext cx="7886700" cy="901971"/>
          </a:xfrm>
        </p:spPr>
        <p:txBody>
          <a:bodyPr>
            <a:normAutofit/>
          </a:bodyPr>
          <a:lstStyle/>
          <a:p>
            <a:r>
              <a:rPr lang="en-US" sz="3200" b="1">
                <a:solidFill>
                  <a:srgbClr val="FF0000"/>
                </a:solidFill>
                <a:latin typeface="Times New Roman" panose="02020603050405020304" pitchFamily="18" charset="0"/>
                <a:cs typeface="Times New Roman" panose="02020603050405020304" pitchFamily="18" charset="0"/>
              </a:rPr>
              <a:t>III. BÀI TẬP TỰ LUẬN</a:t>
            </a:r>
          </a:p>
        </p:txBody>
      </p:sp>
      <p:sp>
        <p:nvSpPr>
          <p:cNvPr id="3" name="Content Placeholder 2"/>
          <p:cNvSpPr>
            <a:spLocks noGrp="1"/>
          </p:cNvSpPr>
          <p:nvPr>
            <p:ph idx="1"/>
          </p:nvPr>
        </p:nvSpPr>
        <p:spPr>
          <a:xfrm>
            <a:off x="862149" y="1293223"/>
            <a:ext cx="9177201" cy="731520"/>
          </a:xfrm>
        </p:spPr>
        <p:txBody>
          <a:bodyPr>
            <a:normAutofit/>
          </a:bodyPr>
          <a:lstStyle/>
          <a:p>
            <a:pPr marL="0" indent="0" algn="just">
              <a:buClr>
                <a:schemeClr val="accent1"/>
              </a:buClr>
              <a:buNone/>
            </a:pPr>
            <a:r>
              <a:rPr lang="en-US" b="1">
                <a:solidFill>
                  <a:srgbClr val="FF0000"/>
                </a:solidFill>
                <a:latin typeface="Times New Roman" panose="02020603050405020304" pitchFamily="18" charset="0"/>
                <a:cs typeface="Times New Roman" panose="02020603050405020304" pitchFamily="18" charset="0"/>
              </a:rPr>
              <a:t>Bài 3 (SGK/93) </a:t>
            </a:r>
            <a:r>
              <a:rPr lang="en-US">
                <a:latin typeface="Times New Roman" panose="02020603050405020304" pitchFamily="18" charset="0"/>
                <a:cs typeface="Times New Roman" panose="02020603050405020304" pitchFamily="18" charset="0"/>
              </a:rPr>
              <a:t>Hình dưới đây gồm các hình nào?</a:t>
            </a:r>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47942" y="1879781"/>
            <a:ext cx="3833169" cy="3226375"/>
          </a:xfrm>
          <a:prstGeom prst="rect">
            <a:avLst/>
          </a:prstGeom>
        </p:spPr>
      </p:pic>
      <p:sp>
        <p:nvSpPr>
          <p:cNvPr id="5" name="Title 1">
            <a:extLst>
              <a:ext uri="{FF2B5EF4-FFF2-40B4-BE49-F238E27FC236}">
                <a16:creationId xmlns:a16="http://schemas.microsoft.com/office/drawing/2014/main" id="{7BD2B11D-2ED2-4A54-BFDA-E9759FEFA906}"/>
              </a:ext>
            </a:extLst>
          </p:cNvPr>
          <p:cNvSpPr txBox="1">
            <a:spLocks/>
          </p:cNvSpPr>
          <p:nvPr/>
        </p:nvSpPr>
        <p:spPr>
          <a:xfrm>
            <a:off x="1921176" y="5342708"/>
            <a:ext cx="7886700" cy="588463"/>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b="1" i="1">
                <a:latin typeface="Times New Roman" panose="02020603050405020304" pitchFamily="18" charset="0"/>
                <a:cs typeface="Times New Roman" panose="02020603050405020304" pitchFamily="18" charset="0"/>
              </a:rPr>
              <a:t>Giải</a:t>
            </a:r>
          </a:p>
        </p:txBody>
      </p:sp>
      <p:sp>
        <p:nvSpPr>
          <p:cNvPr id="6" name="TextBox 5">
            <a:extLst>
              <a:ext uri="{FF2B5EF4-FFF2-40B4-BE49-F238E27FC236}">
                <a16:creationId xmlns:a16="http://schemas.microsoft.com/office/drawing/2014/main" id="{30D75C6C-FC5E-415F-B09B-F8EDAE2ED847}"/>
              </a:ext>
            </a:extLst>
          </p:cNvPr>
          <p:cNvSpPr txBox="1"/>
          <p:nvPr/>
        </p:nvSpPr>
        <p:spPr>
          <a:xfrm>
            <a:off x="796834" y="5931171"/>
            <a:ext cx="10567851" cy="954107"/>
          </a:xfrm>
          <a:prstGeom prst="rect">
            <a:avLst/>
          </a:prstGeom>
          <a:noFill/>
        </p:spPr>
        <p:txBody>
          <a:bodyPr wrap="square" rtlCol="0">
            <a:spAutoFit/>
          </a:bodyPr>
          <a:lstStyle/>
          <a:p>
            <a:pPr algn="just"/>
            <a:r>
              <a:rPr lang="en-US" sz="2800">
                <a:latin typeface="Times New Roman" panose="02020603050405020304" pitchFamily="18" charset="0"/>
                <a:cs typeface="Times New Roman" panose="02020603050405020304" pitchFamily="18" charset="0"/>
              </a:rPr>
              <a:t>Hình trên gồm các hình sau: hình thoi, hình tam giác đều và hình thang cân.</a:t>
            </a:r>
          </a:p>
        </p:txBody>
      </p:sp>
    </p:spTree>
    <p:extLst>
      <p:ext uri="{BB962C8B-B14F-4D97-AF65-F5344CB8AC3E}">
        <p14:creationId xmlns:p14="http://schemas.microsoft.com/office/powerpoint/2010/main" val="3352068955"/>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barn(inVertical)">
                                      <p:cBhvr>
                                        <p:cTn id="10" dur="500"/>
                                        <p:tgtEl>
                                          <p:spTgt spid="1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barn(inVertical)">
                                      <p:cBhvr>
                                        <p:cTn id="2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799953" y="286750"/>
            <a:ext cx="7886700" cy="901971"/>
          </a:xfrm>
        </p:spPr>
        <p:txBody>
          <a:bodyPr>
            <a:normAutofit/>
          </a:bodyPr>
          <a:lstStyle/>
          <a:p>
            <a:r>
              <a:rPr lang="en-US" sz="3200" b="1">
                <a:solidFill>
                  <a:srgbClr val="FF0000"/>
                </a:solidFill>
                <a:latin typeface="Times New Roman" panose="02020603050405020304" pitchFamily="18" charset="0"/>
                <a:cs typeface="Times New Roman" panose="02020603050405020304" pitchFamily="18" charset="0"/>
              </a:rPr>
              <a:t>III. BÀI TẬP TỰ LUẬN</a:t>
            </a:r>
          </a:p>
        </p:txBody>
      </p:sp>
      <p:sp>
        <p:nvSpPr>
          <p:cNvPr id="3" name="Content Placeholder 2"/>
          <p:cNvSpPr>
            <a:spLocks noGrp="1"/>
          </p:cNvSpPr>
          <p:nvPr>
            <p:ph idx="1"/>
          </p:nvPr>
        </p:nvSpPr>
        <p:spPr>
          <a:xfrm>
            <a:off x="796834" y="1188721"/>
            <a:ext cx="10567852" cy="1084217"/>
          </a:xfrm>
        </p:spPr>
        <p:txBody>
          <a:bodyPr>
            <a:normAutofit/>
          </a:bodyPr>
          <a:lstStyle/>
          <a:p>
            <a:pPr marL="0" indent="0" algn="just">
              <a:buClr>
                <a:schemeClr val="accent1"/>
              </a:buClr>
              <a:buNone/>
            </a:pPr>
            <a:r>
              <a:rPr lang="en-US" b="1">
                <a:solidFill>
                  <a:srgbClr val="FF0000"/>
                </a:solidFill>
                <a:latin typeface="Times New Roman" panose="02020603050405020304" pitchFamily="18" charset="0"/>
                <a:cs typeface="Times New Roman" panose="02020603050405020304" pitchFamily="18" charset="0"/>
              </a:rPr>
              <a:t>Bài 5 (SGK/93) </a:t>
            </a:r>
            <a:r>
              <a:rPr lang="en-US">
                <a:latin typeface="Times New Roman" panose="02020603050405020304" pitchFamily="18" charset="0"/>
                <a:cs typeface="Times New Roman" panose="02020603050405020304" pitchFamily="18" charset="0"/>
              </a:rPr>
              <a:t>Hãy đếm xem hình dưới đây có bao nhiêu hình thang cân, bao nhiêu hình lục giác đều?</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56159" y="2075403"/>
            <a:ext cx="3849202" cy="3315028"/>
          </a:xfrm>
          <a:prstGeom prst="rect">
            <a:avLst/>
          </a:prstGeom>
        </p:spPr>
      </p:pic>
      <p:sp>
        <p:nvSpPr>
          <p:cNvPr id="5" name="Title 1">
            <a:extLst>
              <a:ext uri="{FF2B5EF4-FFF2-40B4-BE49-F238E27FC236}">
                <a16:creationId xmlns:a16="http://schemas.microsoft.com/office/drawing/2014/main" id="{76C30BE1-C007-4F49-A083-1D16929F47A1}"/>
              </a:ext>
            </a:extLst>
          </p:cNvPr>
          <p:cNvSpPr txBox="1">
            <a:spLocks/>
          </p:cNvSpPr>
          <p:nvPr/>
        </p:nvSpPr>
        <p:spPr>
          <a:xfrm>
            <a:off x="2442578" y="5457086"/>
            <a:ext cx="7886700" cy="588463"/>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b="1" i="1">
                <a:latin typeface="Times New Roman" panose="02020603050405020304" pitchFamily="18" charset="0"/>
                <a:cs typeface="Times New Roman" panose="02020603050405020304" pitchFamily="18" charset="0"/>
              </a:rPr>
              <a:t>Giải</a:t>
            </a:r>
          </a:p>
        </p:txBody>
      </p:sp>
      <p:sp>
        <p:nvSpPr>
          <p:cNvPr id="6" name="TextBox 5">
            <a:extLst>
              <a:ext uri="{FF2B5EF4-FFF2-40B4-BE49-F238E27FC236}">
                <a16:creationId xmlns:a16="http://schemas.microsoft.com/office/drawing/2014/main" id="{A0412D90-0A95-4E31-8B0D-4AD3487B15CF}"/>
              </a:ext>
            </a:extLst>
          </p:cNvPr>
          <p:cNvSpPr txBox="1"/>
          <p:nvPr/>
        </p:nvSpPr>
        <p:spPr>
          <a:xfrm>
            <a:off x="969197" y="6053835"/>
            <a:ext cx="9993085" cy="523220"/>
          </a:xfrm>
          <a:prstGeom prst="rect">
            <a:avLst/>
          </a:prstGeom>
          <a:noFill/>
        </p:spPr>
        <p:txBody>
          <a:bodyPr wrap="square" rtlCol="0">
            <a:spAutoFit/>
          </a:bodyPr>
          <a:lstStyle/>
          <a:p>
            <a:pPr algn="just"/>
            <a:r>
              <a:rPr lang="en-US" sz="2800">
                <a:latin typeface="Times New Roman" panose="02020603050405020304" pitchFamily="18" charset="0"/>
                <a:cs typeface="Times New Roman" panose="02020603050405020304" pitchFamily="18" charset="0"/>
              </a:rPr>
              <a:t>Hình trên gồm 6 hình thang cân và 2 hình lục giác đều.</a:t>
            </a:r>
          </a:p>
        </p:txBody>
      </p:sp>
    </p:spTree>
    <p:extLst>
      <p:ext uri="{BB962C8B-B14F-4D97-AF65-F5344CB8AC3E}">
        <p14:creationId xmlns:p14="http://schemas.microsoft.com/office/powerpoint/2010/main" val="41192340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500"/>
                                        <p:tgtEl>
                                          <p:spTgt spid="5"/>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fade">
                                      <p:cBhvr>
                                        <p:cTn id="24" dur="1000"/>
                                        <p:tgtEl>
                                          <p:spTgt spid="6"/>
                                        </p:tgtEl>
                                      </p:cBhvr>
                                    </p:animEffect>
                                    <p:anim calcmode="lin" valueType="num">
                                      <p:cBhvr>
                                        <p:cTn id="25" dur="1000" fill="hold"/>
                                        <p:tgtEl>
                                          <p:spTgt spid="6"/>
                                        </p:tgtEl>
                                        <p:attrNameLst>
                                          <p:attrName>ppt_x</p:attrName>
                                        </p:attrNameLst>
                                      </p:cBhvr>
                                      <p:tavLst>
                                        <p:tav tm="0">
                                          <p:val>
                                            <p:strVal val="#ppt_x"/>
                                          </p:val>
                                        </p:tav>
                                        <p:tav tm="100000">
                                          <p:val>
                                            <p:strVal val="#ppt_x"/>
                                          </p:val>
                                        </p:tav>
                                      </p:tavLst>
                                    </p:anim>
                                    <p:anim calcmode="lin" valueType="num">
                                      <p:cBhvr>
                                        <p:cTn id="2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799953" y="286750"/>
            <a:ext cx="7886700" cy="901971"/>
          </a:xfrm>
        </p:spPr>
        <p:txBody>
          <a:bodyPr>
            <a:normAutofit/>
          </a:bodyPr>
          <a:lstStyle/>
          <a:p>
            <a:r>
              <a:rPr lang="en-US" sz="3200" b="1">
                <a:solidFill>
                  <a:srgbClr val="FF0000"/>
                </a:solidFill>
                <a:latin typeface="Times New Roman" panose="02020603050405020304" pitchFamily="18" charset="0"/>
                <a:cs typeface="Times New Roman" panose="02020603050405020304" pitchFamily="18" charset="0"/>
              </a:rPr>
              <a:t>III. BÀI TẬP TỰ LUẬN</a:t>
            </a:r>
          </a:p>
        </p:txBody>
      </p:sp>
      <p:sp>
        <p:nvSpPr>
          <p:cNvPr id="3" name="Content Placeholder 2"/>
          <p:cNvSpPr>
            <a:spLocks noGrp="1"/>
          </p:cNvSpPr>
          <p:nvPr>
            <p:ph idx="1"/>
          </p:nvPr>
        </p:nvSpPr>
        <p:spPr>
          <a:xfrm>
            <a:off x="901337" y="1058092"/>
            <a:ext cx="10450286" cy="1645920"/>
          </a:xfrm>
        </p:spPr>
        <p:txBody>
          <a:bodyPr>
            <a:normAutofit/>
          </a:bodyPr>
          <a:lstStyle/>
          <a:p>
            <a:pPr marL="0" indent="0" algn="just">
              <a:buClr>
                <a:schemeClr val="accent1"/>
              </a:buClr>
              <a:buNone/>
            </a:pPr>
            <a:r>
              <a:rPr lang="en-US" b="1">
                <a:solidFill>
                  <a:srgbClr val="FF0000"/>
                </a:solidFill>
                <a:latin typeface="Times New Roman" panose="02020603050405020304" pitchFamily="18" charset="0"/>
                <a:cs typeface="Times New Roman" panose="02020603050405020304" pitchFamily="18" charset="0"/>
              </a:rPr>
              <a:t>Bài 7 (SGK/93) </a:t>
            </a:r>
            <a:r>
              <a:rPr lang="en-US">
                <a:latin typeface="Times New Roman" panose="02020603050405020304" pitchFamily="18" charset="0"/>
                <a:cs typeface="Times New Roman" panose="02020603050405020304" pitchFamily="18" charset="0"/>
              </a:rPr>
              <a:t>Để làm một con diều, bạn Nam lấy một tờ giấy hình chữ nhật có chiều dài 60 cm, chiều rộng 40 cm để cắt thành một hình thoi như bên dưới. Hãy tính diện tích của con diều.</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73636" y="2900655"/>
            <a:ext cx="5475888" cy="3186636"/>
          </a:xfrm>
          <a:prstGeom prst="rect">
            <a:avLst/>
          </a:prstGeom>
        </p:spPr>
      </p:pic>
    </p:spTree>
    <p:extLst>
      <p:ext uri="{BB962C8B-B14F-4D97-AF65-F5344CB8AC3E}">
        <p14:creationId xmlns:p14="http://schemas.microsoft.com/office/powerpoint/2010/main" val="2003270921"/>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416738"/>
            <a:ext cx="7886700" cy="588463"/>
          </a:xfrm>
        </p:spPr>
        <p:txBody>
          <a:bodyPr>
            <a:normAutofit fontScale="90000"/>
          </a:bodyPr>
          <a:lstStyle/>
          <a:p>
            <a:pPr algn="ctr"/>
            <a:r>
              <a:rPr lang="en-US" sz="4000" b="1" i="1">
                <a:latin typeface="Times New Roman" panose="02020603050405020304" pitchFamily="18" charset="0"/>
                <a:cs typeface="Times New Roman" panose="02020603050405020304" pitchFamily="18" charset="0"/>
              </a:rPr>
              <a:t>Giải</a:t>
            </a:r>
          </a:p>
        </p:txBody>
      </p:sp>
      <mc:AlternateContent xmlns:mc="http://schemas.openxmlformats.org/markup-compatibility/2006" xmlns:a14="http://schemas.microsoft.com/office/drawing/2010/main">
        <mc:Choice Requires="a14">
          <p:sp>
            <p:nvSpPr>
              <p:cNvPr id="3" name="TextBox 2"/>
              <p:cNvSpPr txBox="1"/>
              <p:nvPr/>
            </p:nvSpPr>
            <p:spPr>
              <a:xfrm>
                <a:off x="666206" y="1058093"/>
                <a:ext cx="10946673" cy="2622513"/>
              </a:xfrm>
              <a:prstGeom prst="rect">
                <a:avLst/>
              </a:prstGeom>
              <a:noFill/>
            </p:spPr>
            <p:txBody>
              <a:bodyPr wrap="square" rtlCol="0">
                <a:spAutoFit/>
              </a:bodyPr>
              <a:lstStyle/>
              <a:p>
                <a:pPr algn="just"/>
                <a:r>
                  <a:rPr lang="en-US" sz="2800">
                    <a:latin typeface="Times New Roman" panose="02020603050405020304" pitchFamily="18" charset="0"/>
                    <a:cs typeface="Times New Roman" panose="02020603050405020304" pitchFamily="18" charset="0"/>
                  </a:rPr>
                  <a:t>Nhìn vào hình vẽ, ta có thể thấy độ dài của đường chéo lớn hình thoi chính là chiều dài của hình chữ nhật, và đường chéo nhỏ của hình thoi là chiều rộng của hình chữ nhật. Từ đó ta có diện tích con diều là:</a:t>
                </a:r>
              </a:p>
              <a:p>
                <a:pPr algn="ctr"/>
                <a14:m>
                  <m:oMathPara xmlns:m="http://schemas.openxmlformats.org/officeDocument/2006/math">
                    <m:oMathParaPr>
                      <m:jc m:val="centerGroup"/>
                    </m:oMathParaPr>
                    <m:oMath xmlns:m="http://schemas.openxmlformats.org/officeDocument/2006/math">
                      <m:r>
                        <a:rPr lang="en-US" sz="2800" i="1">
                          <a:latin typeface="Cambria Math" panose="02040503050406030204" pitchFamily="18" charset="0"/>
                          <a:cs typeface="Times New Roman" panose="02020603050405020304" pitchFamily="18" charset="0"/>
                        </a:rPr>
                        <m:t>𝑆</m:t>
                      </m:r>
                      <m:r>
                        <a:rPr lang="en-US" sz="2800" i="1">
                          <a:latin typeface="Cambria Math" panose="02040503050406030204" pitchFamily="18" charset="0"/>
                          <a:cs typeface="Times New Roman" panose="02020603050405020304" pitchFamily="18" charset="0"/>
                        </a:rPr>
                        <m:t>=</m:t>
                      </m:r>
                      <m:f>
                        <m:fPr>
                          <m:ctrlPr>
                            <a:rPr lang="en-US" sz="2800" i="1">
                              <a:latin typeface="Cambria Math" panose="02040503050406030204" pitchFamily="18" charset="0"/>
                              <a:cs typeface="Times New Roman" panose="02020603050405020304" pitchFamily="18" charset="0"/>
                            </a:rPr>
                          </m:ctrlPr>
                        </m:fPr>
                        <m:num>
                          <m:r>
                            <a:rPr lang="en-US" sz="2800" i="1">
                              <a:latin typeface="Cambria Math" panose="02040503050406030204" pitchFamily="18" charset="0"/>
                              <a:cs typeface="Times New Roman" panose="02020603050405020304" pitchFamily="18" charset="0"/>
                            </a:rPr>
                            <m:t>1</m:t>
                          </m:r>
                        </m:num>
                        <m:den>
                          <m:r>
                            <a:rPr lang="en-US" sz="2800" i="1">
                              <a:latin typeface="Cambria Math" panose="02040503050406030204" pitchFamily="18" charset="0"/>
                              <a:cs typeface="Times New Roman" panose="02020603050405020304" pitchFamily="18" charset="0"/>
                            </a:rPr>
                            <m:t>2</m:t>
                          </m:r>
                        </m:den>
                      </m:f>
                      <m:d>
                        <m:dPr>
                          <m:ctrlPr>
                            <a:rPr lang="en-US" sz="2800" i="1">
                              <a:latin typeface="Cambria Math" panose="02040503050406030204" pitchFamily="18" charset="0"/>
                              <a:cs typeface="Times New Roman" panose="02020603050405020304" pitchFamily="18" charset="0"/>
                            </a:rPr>
                          </m:ctrlPr>
                        </m:dPr>
                        <m:e>
                          <m:sSub>
                            <m:sSubPr>
                              <m:ctrlPr>
                                <a:rPr lang="en-US" sz="2800" i="1">
                                  <a:latin typeface="Cambria Math" panose="02040503050406030204" pitchFamily="18" charset="0"/>
                                  <a:cs typeface="Times New Roman" panose="02020603050405020304" pitchFamily="18" charset="0"/>
                                </a:rPr>
                              </m:ctrlPr>
                            </m:sSubPr>
                            <m:e>
                              <m:r>
                                <a:rPr lang="en-US" sz="2800" i="1">
                                  <a:latin typeface="Cambria Math" panose="02040503050406030204" pitchFamily="18" charset="0"/>
                                  <a:cs typeface="Times New Roman" panose="02020603050405020304" pitchFamily="18" charset="0"/>
                                </a:rPr>
                                <m:t>𝑑</m:t>
                              </m:r>
                            </m:e>
                            <m:sub>
                              <m:r>
                                <a:rPr lang="en-US" sz="2800" i="1">
                                  <a:latin typeface="Cambria Math" panose="02040503050406030204" pitchFamily="18" charset="0"/>
                                  <a:cs typeface="Times New Roman" panose="02020603050405020304" pitchFamily="18" charset="0"/>
                                </a:rPr>
                                <m:t>1</m:t>
                              </m:r>
                            </m:sub>
                          </m:sSub>
                          <m:r>
                            <a:rPr lang="en-US" sz="2800" i="1">
                              <a:latin typeface="Cambria Math" panose="02040503050406030204" pitchFamily="18" charset="0"/>
                              <a:ea typeface="Cambria Math" panose="02040503050406030204" pitchFamily="18" charset="0"/>
                              <a:cs typeface="Times New Roman" panose="02020603050405020304" pitchFamily="18" charset="0"/>
                            </a:rPr>
                            <m:t>×</m:t>
                          </m:r>
                          <m:sSub>
                            <m:sSubPr>
                              <m:ctrlPr>
                                <a:rPr lang="en-US" sz="2800" i="1">
                                  <a:latin typeface="Cambria Math" panose="02040503050406030204" pitchFamily="18" charset="0"/>
                                  <a:ea typeface="Cambria Math" panose="02040503050406030204" pitchFamily="18" charset="0"/>
                                  <a:cs typeface="Times New Roman" panose="02020603050405020304" pitchFamily="18" charset="0"/>
                                </a:rPr>
                              </m:ctrlPr>
                            </m:sSubPr>
                            <m:e>
                              <m:r>
                                <a:rPr lang="en-US" sz="2800" i="1">
                                  <a:latin typeface="Cambria Math" panose="02040503050406030204" pitchFamily="18" charset="0"/>
                                  <a:ea typeface="Cambria Math" panose="02040503050406030204" pitchFamily="18" charset="0"/>
                                  <a:cs typeface="Times New Roman" panose="02020603050405020304" pitchFamily="18" charset="0"/>
                                </a:rPr>
                                <m:t>𝑑</m:t>
                              </m:r>
                            </m:e>
                            <m:sub>
                              <m:r>
                                <a:rPr lang="en-US" sz="2800" i="1">
                                  <a:latin typeface="Cambria Math" panose="02040503050406030204" pitchFamily="18" charset="0"/>
                                  <a:ea typeface="Cambria Math" panose="02040503050406030204" pitchFamily="18" charset="0"/>
                                  <a:cs typeface="Times New Roman" panose="02020603050405020304" pitchFamily="18" charset="0"/>
                                </a:rPr>
                                <m:t>2</m:t>
                              </m:r>
                            </m:sub>
                          </m:sSub>
                        </m:e>
                      </m:d>
                      <m:r>
                        <a:rPr lang="en-US" sz="2800" i="1">
                          <a:latin typeface="Cambria Math" panose="02040503050406030204" pitchFamily="18" charset="0"/>
                          <a:ea typeface="Cambria Math" panose="02040503050406030204" pitchFamily="18" charset="0"/>
                          <a:cs typeface="Times New Roman" panose="02020603050405020304" pitchFamily="18" charset="0"/>
                        </a:rPr>
                        <m:t>=</m:t>
                      </m:r>
                      <m:f>
                        <m:fPr>
                          <m:ctrlPr>
                            <a:rPr lang="en-US" sz="2800" i="1">
                              <a:latin typeface="Cambria Math" panose="02040503050406030204" pitchFamily="18" charset="0"/>
                              <a:ea typeface="Cambria Math" panose="02040503050406030204" pitchFamily="18" charset="0"/>
                              <a:cs typeface="Times New Roman" panose="02020603050405020304" pitchFamily="18" charset="0"/>
                            </a:rPr>
                          </m:ctrlPr>
                        </m:fPr>
                        <m:num>
                          <m:r>
                            <a:rPr lang="en-US" sz="2800" i="1">
                              <a:latin typeface="Cambria Math" panose="02040503050406030204" pitchFamily="18" charset="0"/>
                              <a:ea typeface="Cambria Math" panose="02040503050406030204" pitchFamily="18" charset="0"/>
                              <a:cs typeface="Times New Roman" panose="02020603050405020304" pitchFamily="18" charset="0"/>
                            </a:rPr>
                            <m:t>1</m:t>
                          </m:r>
                        </m:num>
                        <m:den>
                          <m:r>
                            <a:rPr lang="en-US" sz="2800" i="1">
                              <a:latin typeface="Cambria Math" panose="02040503050406030204" pitchFamily="18" charset="0"/>
                              <a:ea typeface="Cambria Math" panose="02040503050406030204" pitchFamily="18" charset="0"/>
                              <a:cs typeface="Times New Roman" panose="02020603050405020304" pitchFamily="18" charset="0"/>
                            </a:rPr>
                            <m:t>2</m:t>
                          </m:r>
                        </m:den>
                      </m:f>
                      <m:d>
                        <m:dPr>
                          <m:ctrlPr>
                            <a:rPr lang="en-US" sz="2800" i="1">
                              <a:latin typeface="Cambria Math" panose="02040503050406030204" pitchFamily="18" charset="0"/>
                              <a:ea typeface="Cambria Math" panose="02040503050406030204" pitchFamily="18" charset="0"/>
                              <a:cs typeface="Times New Roman" panose="02020603050405020304" pitchFamily="18" charset="0"/>
                            </a:rPr>
                          </m:ctrlPr>
                        </m:dPr>
                        <m:e>
                          <m:r>
                            <a:rPr lang="en-US" sz="2800" i="1">
                              <a:latin typeface="Cambria Math" panose="02040503050406030204" pitchFamily="18" charset="0"/>
                              <a:ea typeface="Cambria Math" panose="02040503050406030204" pitchFamily="18" charset="0"/>
                              <a:cs typeface="Times New Roman" panose="02020603050405020304" pitchFamily="18" charset="0"/>
                            </a:rPr>
                            <m:t>60×40</m:t>
                          </m:r>
                        </m:e>
                      </m:d>
                      <m:r>
                        <a:rPr lang="en-US" sz="2800" i="1">
                          <a:latin typeface="Cambria Math" panose="02040503050406030204" pitchFamily="18" charset="0"/>
                          <a:ea typeface="Cambria Math" panose="02040503050406030204" pitchFamily="18" charset="0"/>
                          <a:cs typeface="Times New Roman" panose="02020603050405020304" pitchFamily="18" charset="0"/>
                        </a:rPr>
                        <m:t>=1200 </m:t>
                      </m:r>
                      <m:d>
                        <m:dPr>
                          <m:ctrlPr>
                            <a:rPr lang="en-US" sz="2800" i="1">
                              <a:latin typeface="Cambria Math" panose="02040503050406030204" pitchFamily="18" charset="0"/>
                              <a:ea typeface="Cambria Math" panose="02040503050406030204" pitchFamily="18" charset="0"/>
                              <a:cs typeface="Times New Roman" panose="02020603050405020304" pitchFamily="18" charset="0"/>
                            </a:rPr>
                          </m:ctrlPr>
                        </m:dPr>
                        <m:e>
                          <m:sSup>
                            <m:sSupPr>
                              <m:ctrlPr>
                                <a:rPr lang="en-US" sz="2800" i="1">
                                  <a:latin typeface="Cambria Math" panose="02040503050406030204" pitchFamily="18" charset="0"/>
                                  <a:ea typeface="Cambria Math" panose="02040503050406030204" pitchFamily="18" charset="0"/>
                                  <a:cs typeface="Times New Roman" panose="02020603050405020304" pitchFamily="18" charset="0"/>
                                </a:rPr>
                              </m:ctrlPr>
                            </m:sSupPr>
                            <m:e>
                              <m:r>
                                <a:rPr lang="en-US" sz="2800" i="1">
                                  <a:latin typeface="Cambria Math" panose="02040503050406030204" pitchFamily="18" charset="0"/>
                                  <a:ea typeface="Cambria Math" panose="02040503050406030204" pitchFamily="18" charset="0"/>
                                  <a:cs typeface="Times New Roman" panose="02020603050405020304" pitchFamily="18" charset="0"/>
                                </a:rPr>
                                <m:t>𝑐𝑚</m:t>
                              </m:r>
                            </m:e>
                            <m:sup>
                              <m:r>
                                <a:rPr lang="en-US" sz="2800" i="1">
                                  <a:latin typeface="Cambria Math" panose="02040503050406030204" pitchFamily="18" charset="0"/>
                                  <a:ea typeface="Cambria Math" panose="02040503050406030204" pitchFamily="18" charset="0"/>
                                  <a:cs typeface="Times New Roman" panose="02020603050405020304" pitchFamily="18" charset="0"/>
                                </a:rPr>
                                <m:t>2</m:t>
                              </m:r>
                            </m:sup>
                          </m:sSup>
                        </m:e>
                      </m:d>
                    </m:oMath>
                  </m:oMathPara>
                </a14:m>
                <a:endParaRPr lang="en-US" sz="2800">
                  <a:latin typeface="Times New Roman" panose="02020603050405020304" pitchFamily="18" charset="0"/>
                  <a:ea typeface="Cambria Math" panose="02040503050406030204" pitchFamily="18" charset="0"/>
                  <a:cs typeface="Times New Roman" panose="02020603050405020304" pitchFamily="18" charset="0"/>
                </a:endParaRPr>
              </a:p>
              <a:p>
                <a:r>
                  <a:rPr lang="en-US" sz="2800">
                    <a:latin typeface="Times New Roman" panose="02020603050405020304" pitchFamily="18" charset="0"/>
                    <a:cs typeface="Times New Roman" panose="02020603050405020304" pitchFamily="18" charset="0"/>
                  </a:rPr>
                  <a:t>Vậy diện tích con diều là 1200 cm</a:t>
                </a:r>
                <a:r>
                  <a:rPr lang="en-US" sz="2800" baseline="30000">
                    <a:latin typeface="Times New Roman" panose="02020603050405020304" pitchFamily="18" charset="0"/>
                    <a:cs typeface="Times New Roman" panose="02020603050405020304" pitchFamily="18" charset="0"/>
                  </a:rPr>
                  <a:t>2</a:t>
                </a:r>
                <a:r>
                  <a:rPr lang="en-US" sz="2800">
                    <a:latin typeface="Times New Roman" panose="02020603050405020304" pitchFamily="18" charset="0"/>
                    <a:cs typeface="Times New Roman" panose="02020603050405020304" pitchFamily="18" charset="0"/>
                  </a:rPr>
                  <a:t>.</a:t>
                </a:r>
              </a:p>
            </p:txBody>
          </p:sp>
        </mc:Choice>
        <mc:Fallback xmlns="">
          <p:sp>
            <p:nvSpPr>
              <p:cNvPr id="3" name="TextBox 2"/>
              <p:cNvSpPr txBox="1">
                <a:spLocks noRot="1" noChangeAspect="1" noMove="1" noResize="1" noEditPoints="1" noAdjustHandles="1" noChangeArrowheads="1" noChangeShapeType="1" noTextEdit="1"/>
              </p:cNvSpPr>
              <p:nvPr/>
            </p:nvSpPr>
            <p:spPr>
              <a:xfrm>
                <a:off x="666206" y="1058093"/>
                <a:ext cx="10946673" cy="2622513"/>
              </a:xfrm>
              <a:prstGeom prst="rect">
                <a:avLst/>
              </a:prstGeom>
              <a:blipFill>
                <a:blip r:embed="rId2"/>
                <a:stretch>
                  <a:fillRect l="-1114" t="-2558" r="-1169" b="-5581"/>
                </a:stretch>
              </a:blipFill>
            </p:spPr>
            <p:txBody>
              <a:bodyPr/>
              <a:lstStyle/>
              <a:p>
                <a:r>
                  <a:rPr lang="en-US">
                    <a:noFill/>
                  </a:rPr>
                  <a:t> </a:t>
                </a:r>
              </a:p>
            </p:txBody>
          </p:sp>
        </mc:Fallback>
      </mc:AlternateContent>
    </p:spTree>
    <p:extLst>
      <p:ext uri="{BB962C8B-B14F-4D97-AF65-F5344CB8AC3E}">
        <p14:creationId xmlns:p14="http://schemas.microsoft.com/office/powerpoint/2010/main" val="179266379"/>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1024538" y="1031582"/>
            <a:ext cx="3136821" cy="595099"/>
          </a:xfrm>
          <a:prstGeom prst="rect">
            <a:avLst/>
          </a:prstGeom>
        </p:spPr>
        <p:txBody>
          <a:bodyPr wrap="none">
            <a:spAutoFit/>
          </a:bodyPr>
          <a:lstStyle/>
          <a:p>
            <a:pPr marL="7701">
              <a:spcBef>
                <a:spcPts val="515"/>
              </a:spcBef>
            </a:pPr>
            <a:r>
              <a:rPr lang="en-US" sz="3267" b="1" spc="-6">
                <a:solidFill>
                  <a:srgbClr val="00A69C"/>
                </a:solidFill>
                <a:latin typeface="Times New Roman" panose="02020603050405020304" pitchFamily="18" charset="0"/>
                <a:cs typeface="Times New Roman" panose="02020603050405020304" pitchFamily="18" charset="0"/>
              </a:rPr>
              <a:t>Bài tập 4 sgk/ 93</a:t>
            </a:r>
            <a:endParaRPr lang="en-US" sz="3267" dirty="0">
              <a:latin typeface="Times New Roman" panose="02020603050405020304" pitchFamily="18" charset="0"/>
              <a:cs typeface="Times New Roman" panose="02020603050405020304" pitchFamily="18" charset="0"/>
            </a:endParaRPr>
          </a:p>
        </p:txBody>
      </p:sp>
      <p:sp>
        <p:nvSpPr>
          <p:cNvPr id="3" name="Rectangle 2"/>
          <p:cNvSpPr/>
          <p:nvPr/>
        </p:nvSpPr>
        <p:spPr>
          <a:xfrm>
            <a:off x="1280491" y="1633537"/>
            <a:ext cx="7957436" cy="1581972"/>
          </a:xfrm>
          <a:prstGeom prst="rect">
            <a:avLst/>
          </a:prstGeom>
        </p:spPr>
        <p:txBody>
          <a:bodyPr wrap="square">
            <a:spAutoFit/>
          </a:bodyPr>
          <a:lstStyle/>
          <a:p>
            <a:r>
              <a:rPr lang="vi-VN" sz="2420">
                <a:solidFill>
                  <a:srgbClr val="1A0DAB"/>
                </a:solidFill>
                <a:latin typeface="+mj-lt"/>
              </a:rPr>
              <a:t>Một khu vườn hình chữ nhật có chiều dài 25 m, chiều rộng 15 m. Ở giữa khu vườn người ta xây một bồn hoa hình thoi có độ dài hai đường chéo là 5 m và 3 m. Tính diện tích phần còn lại của khu vườn.</a:t>
            </a:r>
            <a:endParaRPr lang="en-US" sz="2420">
              <a:latin typeface="+mj-lt"/>
            </a:endParaRPr>
          </a:p>
        </p:txBody>
      </p:sp>
      <p:pic>
        <p:nvPicPr>
          <p:cNvPr id="4" name="Picture 3"/>
          <p:cNvPicPr>
            <a:picLocks noChangeAspect="1"/>
          </p:cNvPicPr>
          <p:nvPr/>
        </p:nvPicPr>
        <p:blipFill>
          <a:blip r:embed="rId2"/>
          <a:stretch>
            <a:fillRect/>
          </a:stretch>
        </p:blipFill>
        <p:spPr>
          <a:xfrm>
            <a:off x="3497012" y="3026975"/>
            <a:ext cx="4181821" cy="2679613"/>
          </a:xfrm>
          <a:prstGeom prst="rect">
            <a:avLst/>
          </a:prstGeom>
        </p:spPr>
      </p:pic>
    </p:spTree>
    <p:extLst>
      <p:ext uri="{BB962C8B-B14F-4D97-AF65-F5344CB8AC3E}">
        <p14:creationId xmlns:p14="http://schemas.microsoft.com/office/powerpoint/2010/main" val="390610251"/>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31" name="Групиране 30">
            <a:extLst>
              <a:ext uri="{FF2B5EF4-FFF2-40B4-BE49-F238E27FC236}">
                <a16:creationId xmlns:a16="http://schemas.microsoft.com/office/drawing/2014/main" id="{BAD4D1DB-7CC4-4A17-9E1A-E4442755F736}"/>
              </a:ext>
            </a:extLst>
          </p:cNvPr>
          <p:cNvGrpSpPr/>
          <p:nvPr/>
        </p:nvGrpSpPr>
        <p:grpSpPr>
          <a:xfrm>
            <a:off x="10745648" y="1166434"/>
            <a:ext cx="448988" cy="681815"/>
            <a:chOff x="17786078" y="1382499"/>
            <a:chExt cx="740383" cy="1124314"/>
          </a:xfrm>
        </p:grpSpPr>
        <p:sp>
          <p:nvSpPr>
            <p:cNvPr id="7" name="object 7"/>
            <p:cNvSpPr/>
            <p:nvPr/>
          </p:nvSpPr>
          <p:spPr>
            <a:xfrm>
              <a:off x="17932101" y="1417054"/>
              <a:ext cx="594360" cy="765175"/>
            </a:xfrm>
            <a:custGeom>
              <a:avLst/>
              <a:gdLst/>
              <a:ahLst/>
              <a:cxnLst/>
              <a:rect l="l" t="t" r="r" b="b"/>
              <a:pathLst>
                <a:path w="594359" h="765175">
                  <a:moveTo>
                    <a:pt x="328684" y="0"/>
                  </a:moveTo>
                  <a:lnTo>
                    <a:pt x="268105" y="6987"/>
                  </a:lnTo>
                  <a:lnTo>
                    <a:pt x="203463" y="21557"/>
                  </a:lnTo>
                  <a:lnTo>
                    <a:pt x="150192" y="40915"/>
                  </a:lnTo>
                  <a:lnTo>
                    <a:pt x="107082" y="65072"/>
                  </a:lnTo>
                  <a:lnTo>
                    <a:pt x="72922" y="94045"/>
                  </a:lnTo>
                  <a:lnTo>
                    <a:pt x="46504" y="127845"/>
                  </a:lnTo>
                  <a:lnTo>
                    <a:pt x="26617" y="166487"/>
                  </a:lnTo>
                  <a:lnTo>
                    <a:pt x="12052" y="209985"/>
                  </a:lnTo>
                  <a:lnTo>
                    <a:pt x="1599" y="258353"/>
                  </a:lnTo>
                  <a:lnTo>
                    <a:pt x="0" y="313261"/>
                  </a:lnTo>
                  <a:lnTo>
                    <a:pt x="14613" y="353526"/>
                  </a:lnTo>
                  <a:lnTo>
                    <a:pt x="42431" y="377917"/>
                  </a:lnTo>
                  <a:lnTo>
                    <a:pt x="80446" y="385205"/>
                  </a:lnTo>
                  <a:lnTo>
                    <a:pt x="125651" y="374160"/>
                  </a:lnTo>
                  <a:lnTo>
                    <a:pt x="170949" y="349625"/>
                  </a:lnTo>
                  <a:lnTo>
                    <a:pt x="192136" y="321701"/>
                  </a:lnTo>
                  <a:lnTo>
                    <a:pt x="198222" y="280805"/>
                  </a:lnTo>
                  <a:lnTo>
                    <a:pt x="198217" y="217352"/>
                  </a:lnTo>
                  <a:lnTo>
                    <a:pt x="207014" y="191099"/>
                  </a:lnTo>
                  <a:lnTo>
                    <a:pt x="230769" y="170645"/>
                  </a:lnTo>
                  <a:lnTo>
                    <a:pt x="265478" y="156444"/>
                  </a:lnTo>
                  <a:lnTo>
                    <a:pt x="307135" y="148949"/>
                  </a:lnTo>
                  <a:lnTo>
                    <a:pt x="351734" y="148613"/>
                  </a:lnTo>
                  <a:lnTo>
                    <a:pt x="395271" y="155889"/>
                  </a:lnTo>
                  <a:lnTo>
                    <a:pt x="433740" y="171232"/>
                  </a:lnTo>
                  <a:lnTo>
                    <a:pt x="463136" y="195094"/>
                  </a:lnTo>
                  <a:lnTo>
                    <a:pt x="479453" y="227929"/>
                  </a:lnTo>
                  <a:lnTo>
                    <a:pt x="481520" y="257744"/>
                  </a:lnTo>
                  <a:lnTo>
                    <a:pt x="473732" y="282141"/>
                  </a:lnTo>
                  <a:lnTo>
                    <a:pt x="457413" y="302585"/>
                  </a:lnTo>
                  <a:lnTo>
                    <a:pt x="433887" y="320540"/>
                  </a:lnTo>
                  <a:lnTo>
                    <a:pt x="404480" y="337470"/>
                  </a:lnTo>
                  <a:lnTo>
                    <a:pt x="370515" y="354838"/>
                  </a:lnTo>
                  <a:lnTo>
                    <a:pt x="333317" y="374109"/>
                  </a:lnTo>
                  <a:lnTo>
                    <a:pt x="294211" y="396746"/>
                  </a:lnTo>
                  <a:lnTo>
                    <a:pt x="254522" y="424214"/>
                  </a:lnTo>
                  <a:lnTo>
                    <a:pt x="215573" y="457976"/>
                  </a:lnTo>
                  <a:lnTo>
                    <a:pt x="178689" y="499497"/>
                  </a:lnTo>
                  <a:lnTo>
                    <a:pt x="145194" y="550240"/>
                  </a:lnTo>
                  <a:lnTo>
                    <a:pt x="124892" y="592751"/>
                  </a:lnTo>
                  <a:lnTo>
                    <a:pt x="110936" y="636025"/>
                  </a:lnTo>
                  <a:lnTo>
                    <a:pt x="104367" y="677242"/>
                  </a:lnTo>
                  <a:lnTo>
                    <a:pt x="106226" y="713577"/>
                  </a:lnTo>
                  <a:lnTo>
                    <a:pt x="117553" y="742209"/>
                  </a:lnTo>
                  <a:lnTo>
                    <a:pt x="139390" y="760315"/>
                  </a:lnTo>
                  <a:lnTo>
                    <a:pt x="172777" y="765073"/>
                  </a:lnTo>
                  <a:lnTo>
                    <a:pt x="218754" y="753658"/>
                  </a:lnTo>
                  <a:lnTo>
                    <a:pt x="261051" y="731945"/>
                  </a:lnTo>
                  <a:lnTo>
                    <a:pt x="284468" y="707144"/>
                  </a:lnTo>
                  <a:lnTo>
                    <a:pt x="296973" y="676376"/>
                  </a:lnTo>
                  <a:lnTo>
                    <a:pt x="306537" y="636763"/>
                  </a:lnTo>
                  <a:lnTo>
                    <a:pt x="321128" y="585425"/>
                  </a:lnTo>
                  <a:lnTo>
                    <a:pt x="353209" y="531343"/>
                  </a:lnTo>
                  <a:lnTo>
                    <a:pt x="400659" y="491149"/>
                  </a:lnTo>
                  <a:lnTo>
                    <a:pt x="455632" y="455658"/>
                  </a:lnTo>
                  <a:lnTo>
                    <a:pt x="483488" y="436806"/>
                  </a:lnTo>
                  <a:lnTo>
                    <a:pt x="535035" y="391148"/>
                  </a:lnTo>
                  <a:lnTo>
                    <a:pt x="574493" y="327231"/>
                  </a:lnTo>
                  <a:lnTo>
                    <a:pt x="587236" y="285556"/>
                  </a:lnTo>
                  <a:lnTo>
                    <a:pt x="594014" y="235872"/>
                  </a:lnTo>
                  <a:lnTo>
                    <a:pt x="593848" y="177030"/>
                  </a:lnTo>
                  <a:lnTo>
                    <a:pt x="586767" y="136005"/>
                  </a:lnTo>
                  <a:lnTo>
                    <a:pt x="571226" y="99576"/>
                  </a:lnTo>
                  <a:lnTo>
                    <a:pt x="547732" y="68144"/>
                  </a:lnTo>
                  <a:lnTo>
                    <a:pt x="516791" y="42110"/>
                  </a:lnTo>
                  <a:lnTo>
                    <a:pt x="478909" y="21877"/>
                  </a:lnTo>
                  <a:lnTo>
                    <a:pt x="434593" y="7847"/>
                  </a:lnTo>
                  <a:lnTo>
                    <a:pt x="384349" y="420"/>
                  </a:lnTo>
                  <a:lnTo>
                    <a:pt x="328684" y="0"/>
                  </a:lnTo>
                  <a:close/>
                </a:path>
              </a:pathLst>
            </a:custGeom>
            <a:solidFill>
              <a:srgbClr val="000000">
                <a:alpha val="19999"/>
              </a:srgbClr>
            </a:solidFill>
          </p:spPr>
          <p:txBody>
            <a:bodyPr wrap="square" lIns="0" tIns="0" rIns="0" bIns="0" rtlCol="0"/>
            <a:lstStyle/>
            <a:p>
              <a:endParaRPr sz="1091"/>
            </a:p>
          </p:txBody>
        </p:sp>
        <p:sp>
          <p:nvSpPr>
            <p:cNvPr id="8" name="object 8"/>
            <p:cNvSpPr/>
            <p:nvPr/>
          </p:nvSpPr>
          <p:spPr>
            <a:xfrm>
              <a:off x="18000619" y="2262174"/>
              <a:ext cx="251244" cy="244639"/>
            </a:xfrm>
            <a:prstGeom prst="rect">
              <a:avLst/>
            </a:prstGeom>
            <a:blipFill>
              <a:blip r:embed="rId3" cstate="print"/>
              <a:stretch>
                <a:fillRect/>
              </a:stretch>
            </a:blipFill>
          </p:spPr>
          <p:txBody>
            <a:bodyPr wrap="square" lIns="0" tIns="0" rIns="0" bIns="0" rtlCol="0"/>
            <a:lstStyle/>
            <a:p>
              <a:endParaRPr sz="1091"/>
            </a:p>
          </p:txBody>
        </p:sp>
        <p:sp>
          <p:nvSpPr>
            <p:cNvPr id="9" name="object 9"/>
            <p:cNvSpPr/>
            <p:nvPr/>
          </p:nvSpPr>
          <p:spPr>
            <a:xfrm>
              <a:off x="17786078" y="1382499"/>
              <a:ext cx="585470" cy="768350"/>
            </a:xfrm>
            <a:custGeom>
              <a:avLst/>
              <a:gdLst/>
              <a:ahLst/>
              <a:cxnLst/>
              <a:rect l="l" t="t" r="r" b="b"/>
              <a:pathLst>
                <a:path w="585469" h="768350">
                  <a:moveTo>
                    <a:pt x="277356" y="0"/>
                  </a:moveTo>
                  <a:lnTo>
                    <a:pt x="218577" y="7027"/>
                  </a:lnTo>
                  <a:lnTo>
                    <a:pt x="157144" y="21665"/>
                  </a:lnTo>
                  <a:lnTo>
                    <a:pt x="107850" y="41106"/>
                  </a:lnTo>
                  <a:lnTo>
                    <a:pt x="69498" y="65365"/>
                  </a:lnTo>
                  <a:lnTo>
                    <a:pt x="40893" y="94455"/>
                  </a:lnTo>
                  <a:lnTo>
                    <a:pt x="20836" y="128390"/>
                  </a:lnTo>
                  <a:lnTo>
                    <a:pt x="8133" y="167185"/>
                  </a:lnTo>
                  <a:lnTo>
                    <a:pt x="1586" y="210853"/>
                  </a:lnTo>
                  <a:lnTo>
                    <a:pt x="0" y="259408"/>
                  </a:lnTo>
                  <a:lnTo>
                    <a:pt x="8382" y="314530"/>
                  </a:lnTo>
                  <a:lnTo>
                    <a:pt x="30176" y="354946"/>
                  </a:lnTo>
                  <a:lnTo>
                    <a:pt x="62178" y="379424"/>
                  </a:lnTo>
                  <a:lnTo>
                    <a:pt x="101184" y="386730"/>
                  </a:lnTo>
                  <a:lnTo>
                    <a:pt x="143992" y="375634"/>
                  </a:lnTo>
                  <a:lnTo>
                    <a:pt x="184438" y="350998"/>
                  </a:lnTo>
                  <a:lnTo>
                    <a:pt x="200370" y="322965"/>
                  </a:lnTo>
                  <a:lnTo>
                    <a:pt x="198982" y="281913"/>
                  </a:lnTo>
                  <a:lnTo>
                    <a:pt x="187463" y="218218"/>
                  </a:lnTo>
                  <a:lnTo>
                    <a:pt x="191418" y="191860"/>
                  </a:lnTo>
                  <a:lnTo>
                    <a:pt x="211254" y="171320"/>
                  </a:lnTo>
                  <a:lnTo>
                    <a:pt x="243081" y="157056"/>
                  </a:lnTo>
                  <a:lnTo>
                    <a:pt x="283013" y="149523"/>
                  </a:lnTo>
                  <a:lnTo>
                    <a:pt x="327160" y="149177"/>
                  </a:lnTo>
                  <a:lnTo>
                    <a:pt x="371636" y="156473"/>
                  </a:lnTo>
                  <a:lnTo>
                    <a:pt x="412552" y="171868"/>
                  </a:lnTo>
                  <a:lnTo>
                    <a:pt x="446021" y="195816"/>
                  </a:lnTo>
                  <a:lnTo>
                    <a:pt x="468155" y="228775"/>
                  </a:lnTo>
                  <a:lnTo>
                    <a:pt x="475613" y="258704"/>
                  </a:lnTo>
                  <a:lnTo>
                    <a:pt x="472320" y="283196"/>
                  </a:lnTo>
                  <a:lnTo>
                    <a:pt x="459853" y="303722"/>
                  </a:lnTo>
                  <a:lnTo>
                    <a:pt x="439792" y="321750"/>
                  </a:lnTo>
                  <a:lnTo>
                    <a:pt x="413714" y="338751"/>
                  </a:lnTo>
                  <a:lnTo>
                    <a:pt x="383199" y="356192"/>
                  </a:lnTo>
                  <a:lnTo>
                    <a:pt x="349824" y="375545"/>
                  </a:lnTo>
                  <a:lnTo>
                    <a:pt x="315169" y="398277"/>
                  </a:lnTo>
                  <a:lnTo>
                    <a:pt x="280811" y="425859"/>
                  </a:lnTo>
                  <a:lnTo>
                    <a:pt x="248329" y="459759"/>
                  </a:lnTo>
                  <a:lnTo>
                    <a:pt x="219303" y="501448"/>
                  </a:lnTo>
                  <a:lnTo>
                    <a:pt x="195309" y="552394"/>
                  </a:lnTo>
                  <a:lnTo>
                    <a:pt x="182897" y="595070"/>
                  </a:lnTo>
                  <a:lnTo>
                    <a:pt x="176913" y="638513"/>
                  </a:lnTo>
                  <a:lnTo>
                    <a:pt x="177879" y="679890"/>
                  </a:lnTo>
                  <a:lnTo>
                    <a:pt x="186313" y="716365"/>
                  </a:lnTo>
                  <a:lnTo>
                    <a:pt x="202736" y="745106"/>
                  </a:lnTo>
                  <a:lnTo>
                    <a:pt x="227667" y="763280"/>
                  </a:lnTo>
                  <a:lnTo>
                    <a:pt x="261625" y="768051"/>
                  </a:lnTo>
                  <a:lnTo>
                    <a:pt x="305132" y="756586"/>
                  </a:lnTo>
                  <a:lnTo>
                    <a:pt x="343121" y="734779"/>
                  </a:lnTo>
                  <a:lnTo>
                    <a:pt x="361832" y="709876"/>
                  </a:lnTo>
                  <a:lnTo>
                    <a:pt x="368644" y="678987"/>
                  </a:lnTo>
                  <a:lnTo>
                    <a:pt x="370936" y="639220"/>
                  </a:lnTo>
                  <a:lnTo>
                    <a:pt x="376087" y="587683"/>
                  </a:lnTo>
                  <a:lnTo>
                    <a:pt x="398075" y="533386"/>
                  </a:lnTo>
                  <a:lnTo>
                    <a:pt x="437817" y="493027"/>
                  </a:lnTo>
                  <a:lnTo>
                    <a:pt x="485871" y="457388"/>
                  </a:lnTo>
                  <a:lnTo>
                    <a:pt x="510063" y="438457"/>
                  </a:lnTo>
                  <a:lnTo>
                    <a:pt x="552877" y="392613"/>
                  </a:lnTo>
                  <a:lnTo>
                    <a:pt x="580393" y="328444"/>
                  </a:lnTo>
                  <a:lnTo>
                    <a:pt x="585464" y="286607"/>
                  </a:lnTo>
                  <a:lnTo>
                    <a:pt x="583169" y="236732"/>
                  </a:lnTo>
                  <a:lnTo>
                    <a:pt x="572328" y="177667"/>
                  </a:lnTo>
                  <a:lnTo>
                    <a:pt x="557863" y="136484"/>
                  </a:lnTo>
                  <a:lnTo>
                    <a:pt x="535846" y="99916"/>
                  </a:lnTo>
                  <a:lnTo>
                    <a:pt x="506852" y="68365"/>
                  </a:lnTo>
                  <a:lnTo>
                    <a:pt x="471456" y="42236"/>
                  </a:lnTo>
                  <a:lnTo>
                    <a:pt x="430233" y="21932"/>
                  </a:lnTo>
                  <a:lnTo>
                    <a:pt x="383759" y="7855"/>
                  </a:lnTo>
                  <a:lnTo>
                    <a:pt x="332608" y="410"/>
                  </a:lnTo>
                  <a:lnTo>
                    <a:pt x="277356" y="0"/>
                  </a:lnTo>
                  <a:close/>
                </a:path>
              </a:pathLst>
            </a:custGeom>
            <a:solidFill>
              <a:srgbClr val="FFDD14"/>
            </a:solidFill>
          </p:spPr>
          <p:txBody>
            <a:bodyPr wrap="square" lIns="0" tIns="0" rIns="0" bIns="0" rtlCol="0"/>
            <a:lstStyle/>
            <a:p>
              <a:endParaRPr sz="1091"/>
            </a:p>
          </p:txBody>
        </p:sp>
        <p:sp>
          <p:nvSpPr>
            <p:cNvPr id="10" name="object 10"/>
            <p:cNvSpPr/>
            <p:nvPr/>
          </p:nvSpPr>
          <p:spPr>
            <a:xfrm>
              <a:off x="17979504" y="2230557"/>
              <a:ext cx="248709" cy="245601"/>
            </a:xfrm>
            <a:prstGeom prst="rect">
              <a:avLst/>
            </a:prstGeom>
            <a:blipFill>
              <a:blip r:embed="rId4" cstate="print"/>
              <a:stretch>
                <a:fillRect/>
              </a:stretch>
            </a:blipFill>
          </p:spPr>
          <p:txBody>
            <a:bodyPr wrap="square" lIns="0" tIns="0" rIns="0" bIns="0" rtlCol="0"/>
            <a:lstStyle/>
            <a:p>
              <a:endParaRPr sz="1091"/>
            </a:p>
          </p:txBody>
        </p:sp>
      </p:grpSp>
      <p:sp>
        <p:nvSpPr>
          <p:cNvPr id="13" name="Rectangle 12"/>
          <p:cNvSpPr/>
          <p:nvPr/>
        </p:nvSpPr>
        <p:spPr>
          <a:xfrm>
            <a:off x="1024538" y="1031582"/>
            <a:ext cx="3136821" cy="595099"/>
          </a:xfrm>
          <a:prstGeom prst="rect">
            <a:avLst/>
          </a:prstGeom>
        </p:spPr>
        <p:txBody>
          <a:bodyPr wrap="none">
            <a:spAutoFit/>
          </a:bodyPr>
          <a:lstStyle/>
          <a:p>
            <a:pPr marL="7701">
              <a:spcBef>
                <a:spcPts val="515"/>
              </a:spcBef>
            </a:pPr>
            <a:r>
              <a:rPr lang="en-US" sz="3267" b="1" spc="-6">
                <a:solidFill>
                  <a:srgbClr val="00A69C"/>
                </a:solidFill>
                <a:latin typeface="Times New Roman" panose="02020603050405020304" pitchFamily="18" charset="0"/>
                <a:cs typeface="Times New Roman" panose="02020603050405020304" pitchFamily="18" charset="0"/>
              </a:rPr>
              <a:t>Bài tập 4 sgk/ 93</a:t>
            </a:r>
            <a:endParaRPr lang="en-US" sz="3267" dirty="0">
              <a:latin typeface="Times New Roman" panose="02020603050405020304" pitchFamily="18" charset="0"/>
              <a:cs typeface="Times New Roman" panose="02020603050405020304" pitchFamily="18" charset="0"/>
            </a:endParaRPr>
          </a:p>
        </p:txBody>
      </p:sp>
      <p:pic>
        <p:nvPicPr>
          <p:cNvPr id="14" name="Picture 13"/>
          <p:cNvPicPr>
            <a:picLocks noChangeAspect="1"/>
          </p:cNvPicPr>
          <p:nvPr/>
        </p:nvPicPr>
        <p:blipFill>
          <a:blip r:embed="rId5"/>
          <a:stretch>
            <a:fillRect/>
          </a:stretch>
        </p:blipFill>
        <p:spPr>
          <a:xfrm>
            <a:off x="7916309" y="786541"/>
            <a:ext cx="3490581" cy="2236683"/>
          </a:xfrm>
          <a:prstGeom prst="rect">
            <a:avLst/>
          </a:prstGeom>
        </p:spPr>
      </p:pic>
      <p:sp>
        <p:nvSpPr>
          <p:cNvPr id="15" name="Rectangle: Rounded Corners 4">
            <a:extLst>
              <a:ext uri="{FF2B5EF4-FFF2-40B4-BE49-F238E27FC236}">
                <a16:creationId xmlns:a16="http://schemas.microsoft.com/office/drawing/2014/main" id="{180541A4-A7EB-479F-81D6-C3EE867C84A6}"/>
              </a:ext>
            </a:extLst>
          </p:cNvPr>
          <p:cNvSpPr/>
          <p:nvPr/>
        </p:nvSpPr>
        <p:spPr>
          <a:xfrm>
            <a:off x="1089815" y="1552187"/>
            <a:ext cx="6732549" cy="4274232"/>
          </a:xfrm>
          <a:prstGeom prst="roundRect">
            <a:avLst/>
          </a:prstGeom>
          <a:solidFill>
            <a:schemeClr val="accent6">
              <a:lumMod val="40000"/>
              <a:lumOff val="60000"/>
            </a:schemeClr>
          </a:solidFill>
        </p:spPr>
        <p:style>
          <a:lnRef idx="2">
            <a:schemeClr val="accent6"/>
          </a:lnRef>
          <a:fillRef idx="1">
            <a:schemeClr val="lt1"/>
          </a:fillRef>
          <a:effectRef idx="0">
            <a:schemeClr val="accent6"/>
          </a:effectRef>
          <a:fontRef idx="minor">
            <a:schemeClr val="dk1"/>
          </a:fontRef>
        </p:style>
        <p:txBody>
          <a:bodyPr rtlCol="0" anchor="ctr"/>
          <a:lstStyle/>
          <a:p>
            <a:pPr lvl="0" eaLnBrk="0" fontAlgn="base" hangingPunct="0">
              <a:spcBef>
                <a:spcPct val="0"/>
              </a:spcBef>
              <a:spcAft>
                <a:spcPct val="0"/>
              </a:spcAft>
            </a:pPr>
            <a:endParaRPr lang="en-US" sz="2420" dirty="0">
              <a:latin typeface="Times New Roman" panose="02020603050405020304" pitchFamily="18" charset="0"/>
              <a:cs typeface="Times New Roman" panose="02020603050405020304" pitchFamily="18" charset="0"/>
            </a:endParaRPr>
          </a:p>
          <a:p>
            <a:pPr lvl="0" eaLnBrk="0" fontAlgn="base" hangingPunct="0">
              <a:spcBef>
                <a:spcPct val="0"/>
              </a:spcBef>
              <a:spcAft>
                <a:spcPct val="0"/>
              </a:spcAft>
            </a:pPr>
            <a:endParaRPr lang="en-US" sz="2420" dirty="0">
              <a:latin typeface="Times New Roman" panose="02020603050405020304" pitchFamily="18" charset="0"/>
              <a:cs typeface="Times New Roman" panose="02020603050405020304" pitchFamily="18" charset="0"/>
            </a:endParaRPr>
          </a:p>
          <a:p>
            <a:pPr lvl="0" eaLnBrk="0" fontAlgn="base" hangingPunct="0">
              <a:spcBef>
                <a:spcPct val="0"/>
              </a:spcBef>
              <a:spcAft>
                <a:spcPct val="0"/>
              </a:spcAft>
            </a:pPr>
            <a:endParaRPr lang="en-US" sz="2420" dirty="0">
              <a:latin typeface="Times New Roman" panose="02020603050405020304" pitchFamily="18" charset="0"/>
              <a:cs typeface="Times New Roman" panose="02020603050405020304" pitchFamily="18" charset="0"/>
            </a:endParaRPr>
          </a:p>
          <a:p>
            <a:pPr lvl="0" eaLnBrk="0" fontAlgn="base" hangingPunct="0">
              <a:spcBef>
                <a:spcPct val="0"/>
              </a:spcBef>
              <a:spcAft>
                <a:spcPct val="0"/>
              </a:spcAft>
            </a:pPr>
            <a:endParaRPr lang="en-US" sz="2420" dirty="0">
              <a:latin typeface="Times New Roman" panose="02020603050405020304" pitchFamily="18" charset="0"/>
              <a:cs typeface="Times New Roman" panose="02020603050405020304" pitchFamily="18" charset="0"/>
            </a:endParaRPr>
          </a:p>
          <a:p>
            <a:pPr lvl="0" eaLnBrk="0" fontAlgn="base" hangingPunct="0">
              <a:spcBef>
                <a:spcPct val="0"/>
              </a:spcBef>
              <a:spcAft>
                <a:spcPct val="0"/>
              </a:spcAft>
            </a:pPr>
            <a:endParaRPr lang="en-US" sz="2420" dirty="0">
              <a:latin typeface="Times New Roman" panose="02020603050405020304" pitchFamily="18" charset="0"/>
              <a:cs typeface="Times New Roman" panose="02020603050405020304" pitchFamily="18" charset="0"/>
            </a:endParaRPr>
          </a:p>
          <a:p>
            <a:pPr lvl="0" eaLnBrk="0" fontAlgn="base" hangingPunct="0">
              <a:spcBef>
                <a:spcPct val="0"/>
              </a:spcBef>
              <a:spcAft>
                <a:spcPct val="0"/>
              </a:spcAft>
            </a:pPr>
            <a:endParaRPr lang="en-US" sz="2420" dirty="0">
              <a:latin typeface="Times New Roman" panose="02020603050405020304" pitchFamily="18" charset="0"/>
              <a:cs typeface="Times New Roman" panose="02020603050405020304" pitchFamily="18" charset="0"/>
            </a:endParaRPr>
          </a:p>
          <a:p>
            <a:pPr lvl="0" eaLnBrk="0" fontAlgn="base" hangingPunct="0">
              <a:spcBef>
                <a:spcPct val="0"/>
              </a:spcBef>
              <a:spcAft>
                <a:spcPct val="0"/>
              </a:spcAft>
            </a:pPr>
            <a:r>
              <a:rPr lang="vi-VN" sz="2420" dirty="0">
                <a:latin typeface="Times New Roman" panose="02020603050405020304" pitchFamily="18" charset="0"/>
                <a:cs typeface="Times New Roman" panose="02020603050405020304" pitchFamily="18" charset="0"/>
              </a:rPr>
              <a:t>Diện tích phần còn lại của mảnh vườn bằng diện tích cả mảnh vườn trừ cho diện tích bồn hoa hình thoi</a:t>
            </a:r>
            <a:endParaRPr lang="en-US" sz="2420" dirty="0">
              <a:latin typeface="Times New Roman" panose="02020603050405020304" pitchFamily="18" charset="0"/>
              <a:cs typeface="Times New Roman" panose="02020603050405020304" pitchFamily="18" charset="0"/>
            </a:endParaRPr>
          </a:p>
          <a:p>
            <a:pPr lvl="0" eaLnBrk="0" fontAlgn="base" hangingPunct="0">
              <a:spcBef>
                <a:spcPct val="0"/>
              </a:spcBef>
              <a:spcAft>
                <a:spcPct val="0"/>
              </a:spcAft>
            </a:pPr>
            <a:r>
              <a:rPr lang="en-US" sz="2420" dirty="0" err="1">
                <a:latin typeface="Times New Roman" panose="02020603050405020304" pitchFamily="18" charset="0"/>
                <a:cs typeface="Times New Roman" panose="02020603050405020304" pitchFamily="18" charset="0"/>
              </a:rPr>
              <a:t>Diện</a:t>
            </a:r>
            <a:r>
              <a:rPr lang="en-US" sz="2420" dirty="0">
                <a:latin typeface="Times New Roman" panose="02020603050405020304" pitchFamily="18" charset="0"/>
                <a:cs typeface="Times New Roman" panose="02020603050405020304" pitchFamily="18" charset="0"/>
              </a:rPr>
              <a:t> </a:t>
            </a:r>
            <a:r>
              <a:rPr lang="en-US" sz="2420" dirty="0" err="1">
                <a:latin typeface="Times New Roman" panose="02020603050405020304" pitchFamily="18" charset="0"/>
                <a:cs typeface="Times New Roman" panose="02020603050405020304" pitchFamily="18" charset="0"/>
              </a:rPr>
              <a:t>tích</a:t>
            </a:r>
            <a:r>
              <a:rPr lang="en-US" sz="2420" dirty="0">
                <a:latin typeface="Times New Roman" panose="02020603050405020304" pitchFamily="18" charset="0"/>
                <a:cs typeface="Times New Roman" panose="02020603050405020304" pitchFamily="18" charset="0"/>
              </a:rPr>
              <a:t> </a:t>
            </a:r>
            <a:r>
              <a:rPr lang="en-US" sz="2420" dirty="0" err="1">
                <a:latin typeface="Times New Roman" panose="02020603050405020304" pitchFamily="18" charset="0"/>
                <a:cs typeface="Times New Roman" panose="02020603050405020304" pitchFamily="18" charset="0"/>
              </a:rPr>
              <a:t>mảnh</a:t>
            </a:r>
            <a:r>
              <a:rPr lang="en-US" sz="2420" dirty="0">
                <a:latin typeface="Times New Roman" panose="02020603050405020304" pitchFamily="18" charset="0"/>
                <a:cs typeface="Times New Roman" panose="02020603050405020304" pitchFamily="18" charset="0"/>
              </a:rPr>
              <a:t> </a:t>
            </a:r>
            <a:r>
              <a:rPr lang="en-US" sz="2420" dirty="0" err="1">
                <a:latin typeface="Times New Roman" panose="02020603050405020304" pitchFamily="18" charset="0"/>
                <a:cs typeface="Times New Roman" panose="02020603050405020304" pitchFamily="18" charset="0"/>
              </a:rPr>
              <a:t>vườn</a:t>
            </a:r>
            <a:r>
              <a:rPr lang="en-US" sz="2420" dirty="0">
                <a:latin typeface="Times New Roman" panose="02020603050405020304" pitchFamily="18" charset="0"/>
                <a:cs typeface="Times New Roman" panose="02020603050405020304" pitchFamily="18" charset="0"/>
              </a:rPr>
              <a:t> </a:t>
            </a:r>
            <a:r>
              <a:rPr lang="en-US" sz="2420" dirty="0" err="1">
                <a:latin typeface="Times New Roman" panose="02020603050405020304" pitchFamily="18" charset="0"/>
                <a:cs typeface="Times New Roman" panose="02020603050405020304" pitchFamily="18" charset="0"/>
              </a:rPr>
              <a:t>là</a:t>
            </a:r>
            <a:r>
              <a:rPr lang="en-US" sz="2420" dirty="0">
                <a:latin typeface="Times New Roman" panose="02020603050405020304" pitchFamily="18" charset="0"/>
                <a:cs typeface="Times New Roman" panose="02020603050405020304" pitchFamily="18" charset="0"/>
              </a:rPr>
              <a:t> </a:t>
            </a:r>
          </a:p>
          <a:p>
            <a:pPr lvl="0" eaLnBrk="0" fontAlgn="base" hangingPunct="0">
              <a:spcBef>
                <a:spcPct val="0"/>
              </a:spcBef>
              <a:spcAft>
                <a:spcPct val="0"/>
              </a:spcAft>
            </a:pPr>
            <a:endParaRPr lang="en-US" sz="2420" dirty="0">
              <a:latin typeface="Times New Roman" panose="02020603050405020304" pitchFamily="18" charset="0"/>
              <a:cs typeface="Times New Roman" panose="02020603050405020304" pitchFamily="18" charset="0"/>
            </a:endParaRPr>
          </a:p>
          <a:p>
            <a:pPr lvl="0" eaLnBrk="0" fontAlgn="base" hangingPunct="0">
              <a:spcBef>
                <a:spcPct val="0"/>
              </a:spcBef>
              <a:spcAft>
                <a:spcPct val="0"/>
              </a:spcAft>
            </a:pPr>
            <a:r>
              <a:rPr lang="en-US" sz="2420" dirty="0" err="1">
                <a:latin typeface="Times New Roman" panose="02020603050405020304" pitchFamily="18" charset="0"/>
                <a:cs typeface="Times New Roman" panose="02020603050405020304" pitchFamily="18" charset="0"/>
              </a:rPr>
              <a:t>Diện</a:t>
            </a:r>
            <a:r>
              <a:rPr lang="en-US" sz="2420" dirty="0">
                <a:latin typeface="Times New Roman" panose="02020603050405020304" pitchFamily="18" charset="0"/>
                <a:cs typeface="Times New Roman" panose="02020603050405020304" pitchFamily="18" charset="0"/>
              </a:rPr>
              <a:t> </a:t>
            </a:r>
            <a:r>
              <a:rPr lang="en-US" sz="2420" dirty="0" err="1">
                <a:latin typeface="Times New Roman" panose="02020603050405020304" pitchFamily="18" charset="0"/>
                <a:cs typeface="Times New Roman" panose="02020603050405020304" pitchFamily="18" charset="0"/>
              </a:rPr>
              <a:t>tích</a:t>
            </a:r>
            <a:r>
              <a:rPr lang="en-US" sz="2420" dirty="0">
                <a:latin typeface="Times New Roman" panose="02020603050405020304" pitchFamily="18" charset="0"/>
                <a:cs typeface="Times New Roman" panose="02020603050405020304" pitchFamily="18" charset="0"/>
              </a:rPr>
              <a:t> </a:t>
            </a:r>
            <a:r>
              <a:rPr lang="en-US" sz="2420" dirty="0" err="1">
                <a:latin typeface="Times New Roman" panose="02020603050405020304" pitchFamily="18" charset="0"/>
                <a:cs typeface="Times New Roman" panose="02020603050405020304" pitchFamily="18" charset="0"/>
              </a:rPr>
              <a:t>hình</a:t>
            </a:r>
            <a:r>
              <a:rPr lang="en-US" sz="2420" dirty="0">
                <a:latin typeface="Times New Roman" panose="02020603050405020304" pitchFamily="18" charset="0"/>
                <a:cs typeface="Times New Roman" panose="02020603050405020304" pitchFamily="18" charset="0"/>
              </a:rPr>
              <a:t> </a:t>
            </a:r>
            <a:r>
              <a:rPr lang="en-US" sz="2420" dirty="0" err="1">
                <a:latin typeface="Times New Roman" panose="02020603050405020304" pitchFamily="18" charset="0"/>
                <a:cs typeface="Times New Roman" panose="02020603050405020304" pitchFamily="18" charset="0"/>
              </a:rPr>
              <a:t>thoi</a:t>
            </a:r>
            <a:r>
              <a:rPr lang="en-US" sz="2420" dirty="0">
                <a:latin typeface="Times New Roman" panose="02020603050405020304" pitchFamily="18" charset="0"/>
                <a:cs typeface="Times New Roman" panose="02020603050405020304" pitchFamily="18" charset="0"/>
              </a:rPr>
              <a:t> </a:t>
            </a:r>
            <a:r>
              <a:rPr lang="en-US" sz="2420" dirty="0" err="1">
                <a:latin typeface="Times New Roman" panose="02020603050405020304" pitchFamily="18" charset="0"/>
                <a:cs typeface="Times New Roman" panose="02020603050405020304" pitchFamily="18" charset="0"/>
              </a:rPr>
              <a:t>là</a:t>
            </a:r>
            <a:r>
              <a:rPr lang="en-US" sz="2420" dirty="0">
                <a:latin typeface="Times New Roman" panose="02020603050405020304" pitchFamily="18" charset="0"/>
                <a:cs typeface="Times New Roman" panose="02020603050405020304" pitchFamily="18" charset="0"/>
              </a:rPr>
              <a:t> </a:t>
            </a:r>
          </a:p>
          <a:p>
            <a:pPr lvl="0" eaLnBrk="0" fontAlgn="base" hangingPunct="0">
              <a:spcBef>
                <a:spcPct val="0"/>
              </a:spcBef>
              <a:spcAft>
                <a:spcPct val="0"/>
              </a:spcAft>
            </a:pPr>
            <a:endParaRPr lang="en-US" sz="2420" dirty="0">
              <a:latin typeface="Times New Roman" panose="02020603050405020304" pitchFamily="18" charset="0"/>
              <a:cs typeface="Times New Roman" panose="02020603050405020304" pitchFamily="18" charset="0"/>
            </a:endParaRPr>
          </a:p>
          <a:p>
            <a:pPr lvl="0" eaLnBrk="0" fontAlgn="base" hangingPunct="0">
              <a:spcBef>
                <a:spcPct val="0"/>
              </a:spcBef>
              <a:spcAft>
                <a:spcPct val="0"/>
              </a:spcAft>
            </a:pPr>
            <a:r>
              <a:rPr lang="vi-VN" sz="2420" dirty="0">
                <a:latin typeface="Times New Roman" panose="02020603050405020304" pitchFamily="18" charset="0"/>
                <a:cs typeface="Times New Roman" panose="02020603050405020304" pitchFamily="18" charset="0"/>
              </a:rPr>
              <a:t>Diện tích phần còn lại của mảnh vườn</a:t>
            </a:r>
            <a:r>
              <a:rPr lang="en-US" sz="2420" dirty="0">
                <a:latin typeface="Times New Roman" panose="02020603050405020304" pitchFamily="18" charset="0"/>
                <a:cs typeface="Times New Roman" panose="02020603050405020304" pitchFamily="18" charset="0"/>
              </a:rPr>
              <a:t> </a:t>
            </a:r>
            <a:r>
              <a:rPr lang="en-US" sz="2420" dirty="0" err="1">
                <a:latin typeface="Times New Roman" panose="02020603050405020304" pitchFamily="18" charset="0"/>
                <a:cs typeface="Times New Roman" panose="02020603050405020304" pitchFamily="18" charset="0"/>
              </a:rPr>
              <a:t>là</a:t>
            </a:r>
            <a:r>
              <a:rPr lang="en-US" sz="2420" dirty="0">
                <a:latin typeface="Times New Roman" panose="02020603050405020304" pitchFamily="18" charset="0"/>
                <a:cs typeface="Times New Roman" panose="02020603050405020304" pitchFamily="18" charset="0"/>
              </a:rPr>
              <a:t>  </a:t>
            </a:r>
          </a:p>
          <a:p>
            <a:pPr lvl="0" eaLnBrk="0" fontAlgn="base" hangingPunct="0">
              <a:spcBef>
                <a:spcPct val="0"/>
              </a:spcBef>
              <a:spcAft>
                <a:spcPct val="0"/>
              </a:spcAft>
            </a:pPr>
            <a:endParaRPr lang="en-US" sz="2420" dirty="0">
              <a:latin typeface="Times New Roman" panose="02020603050405020304" pitchFamily="18" charset="0"/>
              <a:cs typeface="Times New Roman" panose="02020603050405020304" pitchFamily="18" charset="0"/>
            </a:endParaRPr>
          </a:p>
          <a:p>
            <a:pPr lvl="0" eaLnBrk="0" fontAlgn="base" hangingPunct="0">
              <a:spcBef>
                <a:spcPct val="0"/>
              </a:spcBef>
              <a:spcAft>
                <a:spcPct val="0"/>
              </a:spcAft>
            </a:pPr>
            <a:endParaRPr lang="en-US" sz="2420" dirty="0">
              <a:latin typeface="Times New Roman" panose="02020603050405020304" pitchFamily="18" charset="0"/>
              <a:cs typeface="Times New Roman" panose="02020603050405020304" pitchFamily="18" charset="0"/>
            </a:endParaRPr>
          </a:p>
          <a:p>
            <a:pPr lvl="0" eaLnBrk="0" fontAlgn="base" hangingPunct="0">
              <a:spcBef>
                <a:spcPct val="0"/>
              </a:spcBef>
              <a:spcAft>
                <a:spcPct val="0"/>
              </a:spcAft>
            </a:pPr>
            <a:endParaRPr lang="en-US" sz="2420" dirty="0">
              <a:latin typeface="Times New Roman" panose="02020603050405020304" pitchFamily="18" charset="0"/>
              <a:cs typeface="Times New Roman" panose="02020603050405020304" pitchFamily="18" charset="0"/>
            </a:endParaRPr>
          </a:p>
          <a:p>
            <a:pPr lvl="0" eaLnBrk="0" fontAlgn="base" hangingPunct="0">
              <a:spcBef>
                <a:spcPct val="0"/>
              </a:spcBef>
              <a:spcAft>
                <a:spcPct val="0"/>
              </a:spcAft>
            </a:pPr>
            <a:endParaRPr lang="en-US" sz="2420" dirty="0">
              <a:latin typeface="Times New Roman" panose="02020603050405020304" pitchFamily="18" charset="0"/>
              <a:cs typeface="Times New Roman" panose="02020603050405020304" pitchFamily="18" charset="0"/>
            </a:endParaRPr>
          </a:p>
          <a:p>
            <a:pPr lvl="0" eaLnBrk="0" fontAlgn="base" hangingPunct="0">
              <a:spcBef>
                <a:spcPct val="0"/>
              </a:spcBef>
              <a:spcAft>
                <a:spcPct val="0"/>
              </a:spcAft>
            </a:pPr>
            <a:endParaRPr lang="en-US" sz="2420" dirty="0">
              <a:latin typeface="Times New Roman" panose="02020603050405020304" pitchFamily="18" charset="0"/>
              <a:cs typeface="Times New Roman" panose="02020603050405020304" pitchFamily="18" charset="0"/>
            </a:endParaRPr>
          </a:p>
          <a:p>
            <a:pPr lvl="0" eaLnBrk="0" fontAlgn="base" hangingPunct="0">
              <a:spcBef>
                <a:spcPct val="0"/>
              </a:spcBef>
              <a:spcAft>
                <a:spcPct val="0"/>
              </a:spcAft>
            </a:pPr>
            <a:endParaRPr lang="en-US" sz="2420" dirty="0">
              <a:latin typeface="Times New Roman" panose="02020603050405020304" pitchFamily="18" charset="0"/>
              <a:cs typeface="Times New Roman" panose="02020603050405020304" pitchFamily="18" charset="0"/>
            </a:endParaRPr>
          </a:p>
          <a:p>
            <a:pPr lvl="0" eaLnBrk="0" fontAlgn="base" hangingPunct="0">
              <a:spcBef>
                <a:spcPct val="0"/>
              </a:spcBef>
              <a:spcAft>
                <a:spcPct val="0"/>
              </a:spcAft>
            </a:pPr>
            <a:endParaRPr lang="en-US" sz="2420" dirty="0">
              <a:latin typeface="Times New Roman" panose="02020603050405020304" pitchFamily="18" charset="0"/>
              <a:cs typeface="Times New Roman" panose="02020603050405020304" pitchFamily="18" charset="0"/>
            </a:endParaRPr>
          </a:p>
          <a:p>
            <a:pPr lvl="0" eaLnBrk="0" fontAlgn="base" hangingPunct="0">
              <a:spcBef>
                <a:spcPct val="0"/>
              </a:spcBef>
              <a:spcAft>
                <a:spcPct val="0"/>
              </a:spcAft>
            </a:pPr>
            <a:endParaRPr lang="en-US" sz="2420" dirty="0">
              <a:solidFill>
                <a:schemeClr val="tx1"/>
              </a:solidFill>
              <a:latin typeface="Times New Roman" panose="02020603050405020304" pitchFamily="18" charset="0"/>
              <a:cs typeface="Times New Roman" panose="02020603050405020304" pitchFamily="18" charset="0"/>
            </a:endParaRPr>
          </a:p>
        </p:txBody>
      </p:sp>
      <p:sp>
        <p:nvSpPr>
          <p:cNvPr id="16" name="TextBox 15"/>
          <p:cNvSpPr txBox="1"/>
          <p:nvPr/>
        </p:nvSpPr>
        <p:spPr>
          <a:xfrm>
            <a:off x="2576486" y="1571207"/>
            <a:ext cx="3233369" cy="427489"/>
          </a:xfrm>
          <a:prstGeom prst="rect">
            <a:avLst/>
          </a:prstGeom>
          <a:noFill/>
        </p:spPr>
        <p:txBody>
          <a:bodyPr wrap="square" rtlCol="0">
            <a:spAutoFit/>
          </a:bodyPr>
          <a:lstStyle/>
          <a:p>
            <a:pPr algn="ctr"/>
            <a:r>
              <a:rPr lang="en-US" sz="2178" b="1">
                <a:solidFill>
                  <a:srgbClr val="FF0000"/>
                </a:solidFill>
                <a:latin typeface="Times New Roman" panose="02020603050405020304" pitchFamily="18" charset="0"/>
                <a:cs typeface="Times New Roman" panose="02020603050405020304" pitchFamily="18" charset="0"/>
              </a:rPr>
              <a:t>GIẢI</a:t>
            </a:r>
          </a:p>
        </p:txBody>
      </p:sp>
      <p:graphicFrame>
        <p:nvGraphicFramePr>
          <p:cNvPr id="2" name="Object 1"/>
          <p:cNvGraphicFramePr>
            <a:graphicFrameLocks noChangeAspect="1"/>
          </p:cNvGraphicFramePr>
          <p:nvPr/>
        </p:nvGraphicFramePr>
        <p:xfrm>
          <a:off x="4436836" y="2921854"/>
          <a:ext cx="2077501" cy="395714"/>
        </p:xfrm>
        <a:graphic>
          <a:graphicData uri="http://schemas.openxmlformats.org/presentationml/2006/ole">
            <mc:AlternateContent xmlns:mc="http://schemas.openxmlformats.org/markup-compatibility/2006">
              <mc:Choice xmlns:v="urn:schemas-microsoft-com:vml" Requires="v">
                <p:oleObj spid="_x0000_s1062" name="Equation" r:id="rId6" imgW="1066680" imgH="203040" progId="Equation.DSMT4">
                  <p:embed/>
                </p:oleObj>
              </mc:Choice>
              <mc:Fallback>
                <p:oleObj name="Equation" r:id="rId6" imgW="1066680" imgH="203040" progId="Equation.DSMT4">
                  <p:embed/>
                  <p:pic>
                    <p:nvPicPr>
                      <p:cNvPr id="2" name="Object 1"/>
                      <p:cNvPicPr/>
                      <p:nvPr/>
                    </p:nvPicPr>
                    <p:blipFill>
                      <a:blip r:embed="rId7"/>
                      <a:stretch>
                        <a:fillRect/>
                      </a:stretch>
                    </p:blipFill>
                    <p:spPr>
                      <a:xfrm>
                        <a:off x="4436836" y="2921854"/>
                        <a:ext cx="2077501" cy="395714"/>
                      </a:xfrm>
                      <a:prstGeom prst="rect">
                        <a:avLst/>
                      </a:prstGeom>
                    </p:spPr>
                  </p:pic>
                </p:oleObj>
              </mc:Fallback>
            </mc:AlternateContent>
          </a:graphicData>
        </a:graphic>
      </p:graphicFrame>
      <p:graphicFrame>
        <p:nvGraphicFramePr>
          <p:cNvPr id="4" name="Object 3"/>
          <p:cNvGraphicFramePr>
            <a:graphicFrameLocks noChangeAspect="1"/>
          </p:cNvGraphicFramePr>
          <p:nvPr/>
        </p:nvGraphicFramePr>
        <p:xfrm>
          <a:off x="4056919" y="3494491"/>
          <a:ext cx="1742065" cy="782667"/>
        </p:xfrm>
        <a:graphic>
          <a:graphicData uri="http://schemas.openxmlformats.org/presentationml/2006/ole">
            <mc:AlternateContent xmlns:mc="http://schemas.openxmlformats.org/markup-compatibility/2006">
              <mc:Choice xmlns:v="urn:schemas-microsoft-com:vml" Requires="v">
                <p:oleObj spid="_x0000_s1063" name="Equation" r:id="rId8" imgW="876240" imgH="393480" progId="Equation.DSMT4">
                  <p:embed/>
                </p:oleObj>
              </mc:Choice>
              <mc:Fallback>
                <p:oleObj name="Equation" r:id="rId8" imgW="876240" imgH="393480" progId="Equation.DSMT4">
                  <p:embed/>
                  <p:pic>
                    <p:nvPicPr>
                      <p:cNvPr id="4" name="Object 3"/>
                      <p:cNvPicPr/>
                      <p:nvPr/>
                    </p:nvPicPr>
                    <p:blipFill>
                      <a:blip r:embed="rId9"/>
                      <a:stretch>
                        <a:fillRect/>
                      </a:stretch>
                    </p:blipFill>
                    <p:spPr>
                      <a:xfrm>
                        <a:off x="4056919" y="3494491"/>
                        <a:ext cx="1742065" cy="782667"/>
                      </a:xfrm>
                      <a:prstGeom prst="rect">
                        <a:avLst/>
                      </a:prstGeom>
                    </p:spPr>
                  </p:pic>
                </p:oleObj>
              </mc:Fallback>
            </mc:AlternateContent>
          </a:graphicData>
        </a:graphic>
      </p:graphicFrame>
      <p:graphicFrame>
        <p:nvGraphicFramePr>
          <p:cNvPr id="5" name="Object 4"/>
          <p:cNvGraphicFramePr>
            <a:graphicFrameLocks noChangeAspect="1"/>
          </p:cNvGraphicFramePr>
          <p:nvPr/>
        </p:nvGraphicFramePr>
        <p:xfrm>
          <a:off x="1923334" y="4841455"/>
          <a:ext cx="3002130" cy="524644"/>
        </p:xfrm>
        <a:graphic>
          <a:graphicData uri="http://schemas.openxmlformats.org/presentationml/2006/ole">
            <mc:AlternateContent xmlns:mc="http://schemas.openxmlformats.org/markup-compatibility/2006">
              <mc:Choice xmlns:v="urn:schemas-microsoft-com:vml" Requires="v">
                <p:oleObj spid="_x0000_s1064" name="Equation" r:id="rId10" imgW="1307880" imgH="228600" progId="Equation.DSMT4">
                  <p:embed/>
                </p:oleObj>
              </mc:Choice>
              <mc:Fallback>
                <p:oleObj name="Equation" r:id="rId10" imgW="1307880" imgH="228600" progId="Equation.DSMT4">
                  <p:embed/>
                  <p:pic>
                    <p:nvPicPr>
                      <p:cNvPr id="5" name="Object 4"/>
                      <p:cNvPicPr/>
                      <p:nvPr/>
                    </p:nvPicPr>
                    <p:blipFill>
                      <a:blip r:embed="rId11"/>
                      <a:stretch>
                        <a:fillRect/>
                      </a:stretch>
                    </p:blipFill>
                    <p:spPr>
                      <a:xfrm>
                        <a:off x="1923334" y="4841455"/>
                        <a:ext cx="3002130" cy="524644"/>
                      </a:xfrm>
                      <a:prstGeom prst="rect">
                        <a:avLst/>
                      </a:prstGeom>
                    </p:spPr>
                  </p:pic>
                </p:oleObj>
              </mc:Fallback>
            </mc:AlternateContent>
          </a:graphicData>
        </a:graphic>
      </p:graphicFrame>
    </p:spTree>
    <p:extLst>
      <p:ext uri="{BB962C8B-B14F-4D97-AF65-F5344CB8AC3E}">
        <p14:creationId xmlns:p14="http://schemas.microsoft.com/office/powerpoint/2010/main" val="417331163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1000"/>
                                        <p:tgtEl>
                                          <p:spTgt spid="15"/>
                                        </p:tgtEl>
                                      </p:cBhvr>
                                    </p:animEffect>
                                    <p:anim calcmode="lin" valueType="num">
                                      <p:cBhvr>
                                        <p:cTn id="13" dur="1000" fill="hold"/>
                                        <p:tgtEl>
                                          <p:spTgt spid="15"/>
                                        </p:tgtEl>
                                        <p:attrNameLst>
                                          <p:attrName>ppt_x</p:attrName>
                                        </p:attrNameLst>
                                      </p:cBhvr>
                                      <p:tavLst>
                                        <p:tav tm="0">
                                          <p:val>
                                            <p:strVal val="#ppt_x"/>
                                          </p:val>
                                        </p:tav>
                                        <p:tav tm="100000">
                                          <p:val>
                                            <p:strVal val="#ppt_x"/>
                                          </p:val>
                                        </p:tav>
                                      </p:tavLst>
                                    </p:anim>
                                    <p:anim calcmode="lin" valueType="num">
                                      <p:cBhvr>
                                        <p:cTn id="14"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5">
                                            <p:txEl>
                                              <p:pRg st="6" end="6"/>
                                            </p:txEl>
                                          </p:spTgt>
                                        </p:tgtEl>
                                        <p:attrNameLst>
                                          <p:attrName>style.visibility</p:attrName>
                                        </p:attrNameLst>
                                      </p:cBhvr>
                                      <p:to>
                                        <p:strVal val="visible"/>
                                      </p:to>
                                    </p:set>
                                    <p:anim calcmode="lin" valueType="num">
                                      <p:cBhvr additive="base">
                                        <p:cTn id="19" dur="500" fill="hold"/>
                                        <p:tgtEl>
                                          <p:spTgt spid="15">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15">
                                            <p:txEl>
                                              <p:pRg st="7" end="7"/>
                                            </p:txEl>
                                          </p:spTgt>
                                        </p:tgtEl>
                                        <p:attrNameLst>
                                          <p:attrName>style.visibility</p:attrName>
                                        </p:attrNameLst>
                                      </p:cBhvr>
                                      <p:to>
                                        <p:strVal val="visible"/>
                                      </p:to>
                                    </p:set>
                                    <p:animEffect transition="in" filter="barn(inVertical)">
                                      <p:cBhvr>
                                        <p:cTn id="25" dur="500"/>
                                        <p:tgtEl>
                                          <p:spTgt spid="15">
                                            <p:txEl>
                                              <p:pRg st="7" end="7"/>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nodeType="clickEffect">
                                  <p:stCondLst>
                                    <p:cond delay="0"/>
                                  </p:stCondLst>
                                  <p:childTnLst>
                                    <p:set>
                                      <p:cBhvr>
                                        <p:cTn id="29" dur="1" fill="hold">
                                          <p:stCondLst>
                                            <p:cond delay="0"/>
                                          </p:stCondLst>
                                        </p:cTn>
                                        <p:tgtEl>
                                          <p:spTgt spid="2"/>
                                        </p:tgtEl>
                                        <p:attrNameLst>
                                          <p:attrName>style.visibility</p:attrName>
                                        </p:attrNameLst>
                                      </p:cBhvr>
                                      <p:to>
                                        <p:strVal val="visible"/>
                                      </p:to>
                                    </p:set>
                                    <p:animEffect transition="in" filter="wipe(down)">
                                      <p:cBhvr>
                                        <p:cTn id="30" dur="500"/>
                                        <p:tgtEl>
                                          <p:spTgt spid="2"/>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15">
                                            <p:txEl>
                                              <p:pRg st="9" end="9"/>
                                            </p:txEl>
                                          </p:spTgt>
                                        </p:tgtEl>
                                        <p:attrNameLst>
                                          <p:attrName>style.visibility</p:attrName>
                                        </p:attrNameLst>
                                      </p:cBhvr>
                                      <p:to>
                                        <p:strVal val="visible"/>
                                      </p:to>
                                    </p:set>
                                    <p:animEffect transition="in" filter="barn(inVertical)">
                                      <p:cBhvr>
                                        <p:cTn id="35" dur="500"/>
                                        <p:tgtEl>
                                          <p:spTgt spid="15">
                                            <p:txEl>
                                              <p:pRg st="9" end="9"/>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nodeType="clickEffect">
                                  <p:stCondLst>
                                    <p:cond delay="0"/>
                                  </p:stCondLst>
                                  <p:childTnLst>
                                    <p:set>
                                      <p:cBhvr>
                                        <p:cTn id="39" dur="1" fill="hold">
                                          <p:stCondLst>
                                            <p:cond delay="0"/>
                                          </p:stCondLst>
                                        </p:cTn>
                                        <p:tgtEl>
                                          <p:spTgt spid="4"/>
                                        </p:tgtEl>
                                        <p:attrNameLst>
                                          <p:attrName>style.visibility</p:attrName>
                                        </p:attrNameLst>
                                      </p:cBhvr>
                                      <p:to>
                                        <p:strVal val="visible"/>
                                      </p:to>
                                    </p:set>
                                    <p:animEffect transition="in" filter="wipe(down)">
                                      <p:cBhvr>
                                        <p:cTn id="40" dur="500"/>
                                        <p:tgtEl>
                                          <p:spTgt spid="4"/>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nodeType="clickEffect">
                                  <p:stCondLst>
                                    <p:cond delay="0"/>
                                  </p:stCondLst>
                                  <p:childTnLst>
                                    <p:set>
                                      <p:cBhvr>
                                        <p:cTn id="44" dur="1" fill="hold">
                                          <p:stCondLst>
                                            <p:cond delay="0"/>
                                          </p:stCondLst>
                                        </p:cTn>
                                        <p:tgtEl>
                                          <p:spTgt spid="15">
                                            <p:txEl>
                                              <p:pRg st="11" end="11"/>
                                            </p:txEl>
                                          </p:spTgt>
                                        </p:tgtEl>
                                        <p:attrNameLst>
                                          <p:attrName>style.visibility</p:attrName>
                                        </p:attrNameLst>
                                      </p:cBhvr>
                                      <p:to>
                                        <p:strVal val="visible"/>
                                      </p:to>
                                    </p:set>
                                    <p:animEffect transition="in" filter="barn(inVertical)">
                                      <p:cBhvr>
                                        <p:cTn id="45" dur="500"/>
                                        <p:tgtEl>
                                          <p:spTgt spid="15">
                                            <p:txEl>
                                              <p:pRg st="11" end="11"/>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nodeType="clickEffect">
                                  <p:stCondLst>
                                    <p:cond delay="0"/>
                                  </p:stCondLst>
                                  <p:childTnLst>
                                    <p:set>
                                      <p:cBhvr>
                                        <p:cTn id="49" dur="1" fill="hold">
                                          <p:stCondLst>
                                            <p:cond delay="0"/>
                                          </p:stCondLst>
                                        </p:cTn>
                                        <p:tgtEl>
                                          <p:spTgt spid="5"/>
                                        </p:tgtEl>
                                        <p:attrNameLst>
                                          <p:attrName>style.visibility</p:attrName>
                                        </p:attrNameLst>
                                      </p:cBhvr>
                                      <p:to>
                                        <p:strVal val="visible"/>
                                      </p:to>
                                    </p:set>
                                    <p:animEffect transition="in" filter="barn(inVertical)">
                                      <p:cBhvr>
                                        <p:cTn id="5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165712" y="2703378"/>
            <a:ext cx="7886700" cy="1325563"/>
          </a:xfrm>
        </p:spPr>
        <p:txBody>
          <a:bodyPr/>
          <a:lstStyle/>
          <a:p>
            <a:pPr algn="ctr"/>
            <a:r>
              <a:rPr lang="en-US" b="1">
                <a:latin typeface="Times New Roman" panose="02020603050405020304" pitchFamily="18" charset="0"/>
                <a:cs typeface="Times New Roman" panose="02020603050405020304" pitchFamily="18" charset="0"/>
              </a:rPr>
              <a:t>KẾT THÚC BÀI GIẢNG</a:t>
            </a:r>
            <a:br>
              <a:rPr lang="en-US" b="1">
                <a:latin typeface="Times New Roman" panose="02020603050405020304" pitchFamily="18" charset="0"/>
                <a:cs typeface="Times New Roman" panose="02020603050405020304" pitchFamily="18" charset="0"/>
              </a:rPr>
            </a:br>
            <a:r>
              <a:rPr lang="en-US" b="1">
                <a:latin typeface="Times New Roman" panose="02020603050405020304" pitchFamily="18" charset="0"/>
                <a:cs typeface="Times New Roman" panose="02020603050405020304" pitchFamily="18" charset="0"/>
              </a:rPr>
              <a:t>CHÚC CÁC EM HỌC TỐT!</a:t>
            </a:r>
          </a:p>
        </p:txBody>
      </p:sp>
    </p:spTree>
    <p:extLst>
      <p:ext uri="{BB962C8B-B14F-4D97-AF65-F5344CB8AC3E}">
        <p14:creationId xmlns:p14="http://schemas.microsoft.com/office/powerpoint/2010/main" val="27979285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11628" y="338999"/>
            <a:ext cx="10515600" cy="758281"/>
          </a:xfrm>
        </p:spPr>
        <p:txBody>
          <a:bodyPr>
            <a:normAutofit/>
          </a:bodyPr>
          <a:lstStyle/>
          <a:p>
            <a:r>
              <a:rPr lang="en-US" sz="3200" dirty="0">
                <a:solidFill>
                  <a:srgbClr val="FF0000"/>
                </a:solidFill>
                <a:sym typeface="Wingdings" panose="05000000000000000000" pitchFamily="2" charset="2"/>
              </a:rPr>
              <a:t></a:t>
            </a:r>
            <a:r>
              <a:rPr lang="vi-VN" sz="3200" dirty="0">
                <a:solidFill>
                  <a:srgbClr val="FF0000"/>
                </a:solidFill>
                <a:sym typeface="Wingdings" panose="05000000000000000000" pitchFamily="2" charset="2"/>
              </a:rPr>
              <a:t>I.</a:t>
            </a:r>
            <a:r>
              <a:rPr lang="en-US" sz="3200" dirty="0">
                <a:solidFill>
                  <a:srgbClr val="FF0000"/>
                </a:solidFill>
                <a:sym typeface="Wingdings" panose="05000000000000000000" pitchFamily="2" charset="2"/>
              </a:rPr>
              <a:t> </a:t>
            </a:r>
            <a:r>
              <a:rPr lang="en-US" sz="3200" b="1"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PHẦN KHỞI ĐỘNG</a:t>
            </a:r>
            <a:endParaRPr lang="en-US" sz="3200" dirty="0">
              <a:solidFill>
                <a:srgbClr val="FF0000"/>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733697" y="1097280"/>
                <a:ext cx="10515600" cy="1897289"/>
              </a:xfrm>
            </p:spPr>
            <p:txBody>
              <a:bodyPr/>
              <a:lstStyle/>
              <a:p>
                <a:pPr marL="0" indent="0">
                  <a:buNone/>
                </a:pPr>
                <a:r>
                  <a:rPr lang="en-US" u="sng" dirty="0" err="1">
                    <a:latin typeface="Times New Roman" panose="02020603050405020304" pitchFamily="18" charset="0"/>
                    <a:cs typeface="Times New Roman" panose="02020603050405020304" pitchFamily="18" charset="0"/>
                  </a:rPr>
                  <a:t>Câu</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hỏi</a:t>
                </a:r>
                <a:r>
                  <a:rPr lang="en-US" u="sng" dirty="0">
                    <a:latin typeface="Times New Roman" panose="02020603050405020304" pitchFamily="18" charset="0"/>
                    <a:cs typeface="Times New Roman" panose="02020603050405020304" pitchFamily="18" charset="0"/>
                  </a:rPr>
                  <a:t> 1:</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hình</a:t>
                </a:r>
                <a:r>
                  <a:rPr lang="en-US" dirty="0">
                    <a:latin typeface="Times New Roman" panose="02020603050405020304" pitchFamily="18" charset="0"/>
                    <a:cs typeface="Times New Roman" panose="02020603050405020304" pitchFamily="18" charset="0"/>
                  </a:rPr>
                  <a:t> thang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gì</a:t>
                </a:r>
                <a:r>
                  <a:rPr lang="en-US" dirty="0">
                    <a:latin typeface="Times New Roman" panose="02020603050405020304" pitchFamily="18" charset="0"/>
                    <a:cs typeface="Times New Roman" panose="02020603050405020304" pitchFamily="18" charset="0"/>
                  </a:rPr>
                  <a:t>?</a:t>
                </a:r>
              </a:p>
              <a:p>
                <a:pPr marL="0" indent="0">
                  <a:buNone/>
                </a:pPr>
                <a:r>
                  <a:rPr lang="en-US" dirty="0">
                    <a:latin typeface="Times New Roman" panose="02020603050405020304" pitchFamily="18" charset="0"/>
                    <a:cs typeface="Times New Roman" panose="02020603050405020304" pitchFamily="18" charset="0"/>
                  </a:rPr>
                  <a:t>	(A) </a:t>
                </a:r>
                <a14:m>
                  <m:oMath xmlns:m="http://schemas.openxmlformats.org/officeDocument/2006/math">
                    <m:r>
                      <a:rPr lang="en-US" b="0" i="1" smtClean="0">
                        <a:latin typeface="Cambria Math" panose="02040503050406030204" pitchFamily="18" charset="0"/>
                        <a:cs typeface="Times New Roman" panose="02020603050405020304" pitchFamily="18" charset="0"/>
                      </a:rPr>
                      <m:t>𝑆</m:t>
                    </m:r>
                    <m:r>
                      <a:rPr lang="en-US" b="0" i="1" smtClean="0">
                        <a:latin typeface="Cambria Math" panose="02040503050406030204" pitchFamily="18" charset="0"/>
                        <a:cs typeface="Times New Roman" panose="02020603050405020304" pitchFamily="18" charset="0"/>
                      </a:rPr>
                      <m:t>=</m:t>
                    </m:r>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𝑎</m:t>
                        </m:r>
                        <m:r>
                          <a:rPr lang="en-US" b="0" i="1" smtClean="0">
                            <a:latin typeface="Cambria Math" panose="02040503050406030204" pitchFamily="18" charset="0"/>
                            <a:cs typeface="Times New Roman" panose="02020603050405020304" pitchFamily="18" charset="0"/>
                          </a:rPr>
                          <m:t>+</m:t>
                        </m:r>
                        <m:r>
                          <a:rPr lang="en-US" b="0" i="1" smtClean="0">
                            <a:latin typeface="Cambria Math" panose="02040503050406030204" pitchFamily="18" charset="0"/>
                            <a:cs typeface="Times New Roman" panose="02020603050405020304" pitchFamily="18" charset="0"/>
                          </a:rPr>
                          <m:t>𝑏</m:t>
                        </m:r>
                      </m:e>
                    </m:d>
                    <m:r>
                      <a:rPr lang="en-US" b="0" i="1" smtClean="0">
                        <a:latin typeface="Cambria Math" panose="02040503050406030204" pitchFamily="18" charset="0"/>
                        <a:cs typeface="Times New Roman" panose="02020603050405020304" pitchFamily="18" charset="0"/>
                      </a:rPr>
                      <m:t>h</m:t>
                    </m:r>
                  </m:oMath>
                </a14:m>
                <a:r>
                  <a:rPr lang="en-US" dirty="0">
                    <a:latin typeface="Times New Roman" panose="02020603050405020304" pitchFamily="18" charset="0"/>
                    <a:cs typeface="Times New Roman" panose="02020603050405020304" pitchFamily="18" charset="0"/>
                  </a:rPr>
                  <a:t>				(B) </a:t>
                </a:r>
                <a14:m>
                  <m:oMath xmlns:m="http://schemas.openxmlformats.org/officeDocument/2006/math">
                    <m:r>
                      <a:rPr lang="en-US" b="0" i="1" smtClean="0">
                        <a:latin typeface="Cambria Math" panose="02040503050406030204" pitchFamily="18" charset="0"/>
                        <a:cs typeface="Times New Roman" panose="02020603050405020304" pitchFamily="18" charset="0"/>
                      </a:rPr>
                      <m:t>𝑆</m:t>
                    </m:r>
                    <m:r>
                      <a:rPr lang="en-US" b="0" i="1" smtClean="0">
                        <a:latin typeface="Cambria Math" panose="02040503050406030204" pitchFamily="18" charset="0"/>
                        <a:cs typeface="Times New Roman" panose="02020603050405020304" pitchFamily="18" charset="0"/>
                      </a:rPr>
                      <m:t>=</m:t>
                    </m:r>
                    <m:f>
                      <m:fPr>
                        <m:ctrlPr>
                          <a:rPr lang="en-US" b="0" i="1" smtClean="0">
                            <a:latin typeface="Cambria Math" panose="02040503050406030204" pitchFamily="18" charset="0"/>
                            <a:cs typeface="Times New Roman" panose="02020603050405020304" pitchFamily="18" charset="0"/>
                          </a:rPr>
                        </m:ctrlPr>
                      </m:fPr>
                      <m:num>
                        <m:r>
                          <a:rPr lang="en-US" b="0" i="1" smtClean="0">
                            <a:latin typeface="Cambria Math" panose="02040503050406030204" pitchFamily="18" charset="0"/>
                            <a:cs typeface="Times New Roman" panose="02020603050405020304" pitchFamily="18" charset="0"/>
                          </a:rPr>
                          <m:t>1</m:t>
                        </m:r>
                      </m:num>
                      <m:den>
                        <m:r>
                          <a:rPr lang="en-US" b="0" i="1" smtClean="0">
                            <a:latin typeface="Cambria Math" panose="02040503050406030204" pitchFamily="18" charset="0"/>
                            <a:cs typeface="Times New Roman" panose="02020603050405020304" pitchFamily="18" charset="0"/>
                          </a:rPr>
                          <m:t>2</m:t>
                        </m:r>
                      </m:den>
                    </m:f>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𝑎</m:t>
                        </m:r>
                        <m:r>
                          <a:rPr lang="en-US" b="0" i="1" smtClean="0">
                            <a:latin typeface="Cambria Math" panose="02040503050406030204" pitchFamily="18" charset="0"/>
                            <a:cs typeface="Times New Roman" panose="02020603050405020304" pitchFamily="18" charset="0"/>
                          </a:rPr>
                          <m:t>+</m:t>
                        </m:r>
                        <m:r>
                          <a:rPr lang="en-US" b="0" i="1" smtClean="0">
                            <a:latin typeface="Cambria Math" panose="02040503050406030204" pitchFamily="18" charset="0"/>
                            <a:cs typeface="Times New Roman" panose="02020603050405020304" pitchFamily="18" charset="0"/>
                          </a:rPr>
                          <m:t>𝑏</m:t>
                        </m:r>
                      </m:e>
                    </m:d>
                    <m:r>
                      <a:rPr lang="en-US" b="0" i="1" smtClean="0">
                        <a:latin typeface="Cambria Math" panose="02040503050406030204" pitchFamily="18" charset="0"/>
                        <a:cs typeface="Times New Roman" panose="02020603050405020304" pitchFamily="18" charset="0"/>
                      </a:rPr>
                      <m:t>h</m:t>
                    </m:r>
                  </m:oMath>
                </a14:m>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	(C) </a:t>
                </a:r>
                <a14:m>
                  <m:oMath xmlns:m="http://schemas.openxmlformats.org/officeDocument/2006/math">
                    <m:r>
                      <a:rPr lang="en-US" b="0" i="1" smtClean="0">
                        <a:latin typeface="Cambria Math" panose="02040503050406030204" pitchFamily="18" charset="0"/>
                        <a:cs typeface="Times New Roman" panose="02020603050405020304" pitchFamily="18" charset="0"/>
                      </a:rPr>
                      <m:t>𝑆</m:t>
                    </m:r>
                    <m:r>
                      <a:rPr lang="en-US" b="0" i="1" smtClean="0">
                        <a:latin typeface="Cambria Math" panose="02040503050406030204" pitchFamily="18" charset="0"/>
                        <a:cs typeface="Times New Roman" panose="02020603050405020304" pitchFamily="18" charset="0"/>
                      </a:rPr>
                      <m:t>=</m:t>
                    </m:r>
                    <m:r>
                      <a:rPr lang="en-US" b="0" i="1" smtClean="0">
                        <a:latin typeface="Cambria Math" panose="02040503050406030204" pitchFamily="18" charset="0"/>
                        <a:cs typeface="Times New Roman" panose="02020603050405020304" pitchFamily="18" charset="0"/>
                      </a:rPr>
                      <m:t>𝑎</m:t>
                    </m:r>
                    <m:r>
                      <a:rPr lang="en-US" b="0" i="1" smtClean="0">
                        <a:latin typeface="Cambria Math" panose="02040503050406030204" pitchFamily="18" charset="0"/>
                        <a:cs typeface="Times New Roman" panose="02020603050405020304" pitchFamily="18" charset="0"/>
                      </a:rPr>
                      <m:t>.</m:t>
                    </m:r>
                    <m:r>
                      <a:rPr lang="en-US" b="0" i="1" smtClean="0">
                        <a:latin typeface="Cambria Math" panose="02040503050406030204" pitchFamily="18" charset="0"/>
                        <a:cs typeface="Times New Roman" panose="02020603050405020304" pitchFamily="18" charset="0"/>
                      </a:rPr>
                      <m:t>𝑏</m:t>
                    </m:r>
                    <m:r>
                      <a:rPr lang="en-US" b="0" i="1" smtClean="0">
                        <a:latin typeface="Cambria Math" panose="02040503050406030204" pitchFamily="18" charset="0"/>
                        <a:cs typeface="Times New Roman" panose="02020603050405020304" pitchFamily="18" charset="0"/>
                      </a:rPr>
                      <m:t>.</m:t>
                    </m:r>
                    <m:r>
                      <a:rPr lang="en-US" b="0" i="1" smtClean="0">
                        <a:latin typeface="Cambria Math" panose="02040503050406030204" pitchFamily="18" charset="0"/>
                        <a:cs typeface="Times New Roman" panose="02020603050405020304" pitchFamily="18" charset="0"/>
                      </a:rPr>
                      <m:t>h</m:t>
                    </m:r>
                  </m:oMath>
                </a14:m>
                <a:r>
                  <a:rPr lang="en-US" dirty="0">
                    <a:latin typeface="Times New Roman" panose="02020603050405020304" pitchFamily="18" charset="0"/>
                    <a:cs typeface="Times New Roman" panose="02020603050405020304" pitchFamily="18" charset="0"/>
                  </a:rPr>
                  <a:t>				(D) </a:t>
                </a:r>
                <a14:m>
                  <m:oMath xmlns:m="http://schemas.openxmlformats.org/officeDocument/2006/math">
                    <m:r>
                      <a:rPr lang="en-US" b="0" i="1" smtClean="0">
                        <a:latin typeface="Cambria Math" panose="02040503050406030204" pitchFamily="18" charset="0"/>
                        <a:cs typeface="Times New Roman" panose="02020603050405020304" pitchFamily="18" charset="0"/>
                      </a:rPr>
                      <m:t>𝑆</m:t>
                    </m:r>
                    <m:r>
                      <a:rPr lang="en-US" b="0" i="1" smtClean="0">
                        <a:latin typeface="Cambria Math" panose="02040503050406030204" pitchFamily="18" charset="0"/>
                        <a:cs typeface="Times New Roman" panose="02020603050405020304" pitchFamily="18" charset="0"/>
                      </a:rPr>
                      <m:t>=</m:t>
                    </m:r>
                    <m:f>
                      <m:fPr>
                        <m:ctrlPr>
                          <a:rPr lang="en-US" b="0" i="1" smtClean="0">
                            <a:latin typeface="Cambria Math" panose="02040503050406030204" pitchFamily="18" charset="0"/>
                            <a:cs typeface="Times New Roman" panose="02020603050405020304" pitchFamily="18" charset="0"/>
                          </a:rPr>
                        </m:ctrlPr>
                      </m:fPr>
                      <m:num>
                        <m:r>
                          <a:rPr lang="en-US" b="0" i="1" smtClean="0">
                            <a:latin typeface="Cambria Math" panose="02040503050406030204" pitchFamily="18" charset="0"/>
                            <a:cs typeface="Times New Roman" panose="02020603050405020304" pitchFamily="18" charset="0"/>
                          </a:rPr>
                          <m:t>1</m:t>
                        </m:r>
                      </m:num>
                      <m:den>
                        <m:r>
                          <a:rPr lang="en-US" b="0" i="1" smtClean="0">
                            <a:latin typeface="Cambria Math" panose="02040503050406030204" pitchFamily="18" charset="0"/>
                            <a:cs typeface="Times New Roman" panose="02020603050405020304" pitchFamily="18" charset="0"/>
                          </a:rPr>
                          <m:t>2</m:t>
                        </m:r>
                      </m:den>
                    </m:f>
                    <m:r>
                      <a:rPr lang="en-US" b="0" i="1" smtClean="0">
                        <a:latin typeface="Cambria Math" panose="02040503050406030204" pitchFamily="18" charset="0"/>
                        <a:cs typeface="Times New Roman" panose="02020603050405020304" pitchFamily="18" charset="0"/>
                      </a:rPr>
                      <m:t>𝑎</m:t>
                    </m:r>
                    <m:r>
                      <a:rPr lang="en-US" b="0" i="1" smtClean="0">
                        <a:latin typeface="Cambria Math" panose="02040503050406030204" pitchFamily="18" charset="0"/>
                        <a:cs typeface="Times New Roman" panose="02020603050405020304" pitchFamily="18" charset="0"/>
                      </a:rPr>
                      <m:t>.</m:t>
                    </m:r>
                    <m:r>
                      <a:rPr lang="en-US" b="0" i="1" smtClean="0">
                        <a:latin typeface="Cambria Math" panose="02040503050406030204" pitchFamily="18" charset="0"/>
                        <a:cs typeface="Times New Roman" panose="02020603050405020304" pitchFamily="18" charset="0"/>
                      </a:rPr>
                      <m:t>𝑏</m:t>
                    </m:r>
                    <m:r>
                      <a:rPr lang="en-US" b="0" i="1" smtClean="0">
                        <a:latin typeface="Cambria Math" panose="02040503050406030204" pitchFamily="18" charset="0"/>
                        <a:cs typeface="Times New Roman" panose="02020603050405020304" pitchFamily="18" charset="0"/>
                      </a:rPr>
                      <m:t>.</m:t>
                    </m:r>
                    <m:r>
                      <a:rPr lang="en-US" b="0" i="1" smtClean="0">
                        <a:latin typeface="Cambria Math" panose="02040503050406030204" pitchFamily="18" charset="0"/>
                        <a:cs typeface="Times New Roman" panose="02020603050405020304" pitchFamily="18" charset="0"/>
                      </a:rPr>
                      <m:t>h</m:t>
                    </m:r>
                  </m:oMath>
                </a14:m>
                <a:endParaRPr lang="en-US" dirty="0">
                  <a:latin typeface="Times New Roman" panose="02020603050405020304" pitchFamily="18" charset="0"/>
                  <a:cs typeface="Times New Roman" panose="02020603050405020304"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733697" y="1097280"/>
                <a:ext cx="10515600" cy="1897289"/>
              </a:xfrm>
              <a:blipFill>
                <a:blip r:embed="rId2"/>
                <a:stretch>
                  <a:fillRect l="-1159" t="-5466" b="-643"/>
                </a:stretch>
              </a:blipFill>
            </p:spPr>
            <p:txBody>
              <a:bodyPr/>
              <a:lstStyle/>
              <a:p>
                <a:r>
                  <a:rPr lang="en-US">
                    <a:noFill/>
                  </a:rPr>
                  <a:t> </a:t>
                </a:r>
              </a:p>
            </p:txBody>
          </p:sp>
        </mc:Fallback>
      </mc:AlternateContent>
      <p:sp>
        <p:nvSpPr>
          <p:cNvPr id="4" name="Oval 3"/>
          <p:cNvSpPr/>
          <p:nvPr/>
        </p:nvSpPr>
        <p:spPr>
          <a:xfrm>
            <a:off x="7171509" y="1680164"/>
            <a:ext cx="548640" cy="5486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2"/>
          <p:cNvSpPr txBox="1">
            <a:spLocks/>
          </p:cNvSpPr>
          <p:nvPr/>
        </p:nvSpPr>
        <p:spPr>
          <a:xfrm>
            <a:off x="733697" y="3577453"/>
            <a:ext cx="10515600" cy="25098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u="sng" dirty="0" err="1">
                <a:latin typeface="Times New Roman" panose="02020603050405020304" pitchFamily="18" charset="0"/>
                <a:cs typeface="Times New Roman" panose="02020603050405020304" pitchFamily="18" charset="0"/>
              </a:rPr>
              <a:t>Câu</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hỏi</a:t>
            </a:r>
            <a:r>
              <a:rPr lang="en-US" u="sng" dirty="0">
                <a:latin typeface="Times New Roman" panose="02020603050405020304" pitchFamily="18" charset="0"/>
                <a:cs typeface="Times New Roman" panose="02020603050405020304" pitchFamily="18" charset="0"/>
              </a:rPr>
              <a:t> 2:</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lục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đều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góc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số</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mỗi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góc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bằng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nhiêu</a:t>
            </a:r>
            <a:r>
              <a:rPr lang="en-US" dirty="0">
                <a:latin typeface="Times New Roman" panose="02020603050405020304" pitchFamily="18" charset="0"/>
                <a:cs typeface="Times New Roman" panose="02020603050405020304" pitchFamily="18" charset="0"/>
              </a:rPr>
              <a:t>?</a:t>
            </a:r>
          </a:p>
          <a:p>
            <a:pPr marL="0" indent="0">
              <a:buFont typeface="Arial" panose="020B0604020202020204" pitchFamily="34" charset="0"/>
              <a:buNone/>
            </a:pPr>
            <a:r>
              <a:rPr lang="en-US" dirty="0">
                <a:latin typeface="Times New Roman" panose="02020603050405020304" pitchFamily="18" charset="0"/>
                <a:cs typeface="Times New Roman" panose="02020603050405020304" pitchFamily="18" charset="0"/>
              </a:rPr>
              <a:t>	(A) 6 </a:t>
            </a:r>
            <a:r>
              <a:rPr lang="en-US" dirty="0" err="1">
                <a:latin typeface="Times New Roman" panose="02020603050405020304" pitchFamily="18" charset="0"/>
                <a:cs typeface="Times New Roman" panose="02020603050405020304" pitchFamily="18" charset="0"/>
              </a:rPr>
              <a:t>góc</a:t>
            </a:r>
            <a:r>
              <a:rPr lang="en-US" dirty="0">
                <a:latin typeface="Times New Roman" panose="02020603050405020304" pitchFamily="18" charset="0"/>
                <a:cs typeface="Times New Roman" panose="02020603050405020304" pitchFamily="18" charset="0"/>
              </a:rPr>
              <a:t>, 120</a:t>
            </a:r>
            <a:r>
              <a:rPr lang="en-US" baseline="30000" dirty="0">
                <a:latin typeface="Times New Roman" panose="02020603050405020304" pitchFamily="18" charset="0"/>
                <a:cs typeface="Times New Roman" panose="02020603050405020304" pitchFamily="18" charset="0"/>
              </a:rPr>
              <a:t>0</a:t>
            </a:r>
            <a:r>
              <a:rPr lang="en-US" dirty="0">
                <a:latin typeface="Times New Roman" panose="02020603050405020304" pitchFamily="18" charset="0"/>
                <a:cs typeface="Times New Roman" panose="02020603050405020304" pitchFamily="18" charset="0"/>
              </a:rPr>
              <a:t>				(B) 6 </a:t>
            </a:r>
            <a:r>
              <a:rPr lang="en-US" dirty="0" err="1">
                <a:latin typeface="Times New Roman" panose="02020603050405020304" pitchFamily="18" charset="0"/>
                <a:cs typeface="Times New Roman" panose="02020603050405020304" pitchFamily="18" charset="0"/>
              </a:rPr>
              <a:t>góc</a:t>
            </a:r>
            <a:r>
              <a:rPr lang="en-US" dirty="0">
                <a:latin typeface="Times New Roman" panose="02020603050405020304" pitchFamily="18" charset="0"/>
                <a:cs typeface="Times New Roman" panose="02020603050405020304" pitchFamily="18" charset="0"/>
              </a:rPr>
              <a:t>, 150</a:t>
            </a:r>
            <a:r>
              <a:rPr lang="en-US" baseline="30000" dirty="0">
                <a:latin typeface="Times New Roman" panose="02020603050405020304" pitchFamily="18" charset="0"/>
                <a:cs typeface="Times New Roman" panose="02020603050405020304" pitchFamily="18" charset="0"/>
              </a:rPr>
              <a:t>0</a:t>
            </a:r>
            <a:endParaRPr lang="en-US" dirty="0">
              <a:latin typeface="Times New Roman" panose="02020603050405020304" pitchFamily="18" charset="0"/>
              <a:cs typeface="Times New Roman" panose="02020603050405020304" pitchFamily="18" charset="0"/>
            </a:endParaRPr>
          </a:p>
          <a:p>
            <a:pPr marL="0" indent="0">
              <a:buFont typeface="Arial" panose="020B0604020202020204" pitchFamily="34" charset="0"/>
              <a:buNone/>
            </a:pPr>
            <a:r>
              <a:rPr lang="en-US" dirty="0">
                <a:latin typeface="Times New Roman" panose="02020603050405020304" pitchFamily="18" charset="0"/>
                <a:cs typeface="Times New Roman" panose="02020603050405020304" pitchFamily="18" charset="0"/>
              </a:rPr>
              <a:t>	(C) 4 </a:t>
            </a:r>
            <a:r>
              <a:rPr lang="en-US" dirty="0" err="1">
                <a:latin typeface="Times New Roman" panose="02020603050405020304" pitchFamily="18" charset="0"/>
                <a:cs typeface="Times New Roman" panose="02020603050405020304" pitchFamily="18" charset="0"/>
              </a:rPr>
              <a:t>góc</a:t>
            </a:r>
            <a:r>
              <a:rPr lang="en-US" dirty="0">
                <a:latin typeface="Times New Roman" panose="02020603050405020304" pitchFamily="18" charset="0"/>
                <a:cs typeface="Times New Roman" panose="02020603050405020304" pitchFamily="18" charset="0"/>
              </a:rPr>
              <a:t>, 120</a:t>
            </a:r>
            <a:r>
              <a:rPr lang="en-US" baseline="30000" dirty="0">
                <a:latin typeface="Times New Roman" panose="02020603050405020304" pitchFamily="18" charset="0"/>
                <a:cs typeface="Times New Roman" panose="02020603050405020304" pitchFamily="18" charset="0"/>
              </a:rPr>
              <a:t>0</a:t>
            </a:r>
            <a:r>
              <a:rPr lang="en-US" dirty="0">
                <a:latin typeface="Times New Roman" panose="02020603050405020304" pitchFamily="18" charset="0"/>
                <a:cs typeface="Times New Roman" panose="02020603050405020304" pitchFamily="18" charset="0"/>
              </a:rPr>
              <a:t>				(D) 4 </a:t>
            </a:r>
            <a:r>
              <a:rPr lang="en-US" dirty="0" err="1">
                <a:latin typeface="Times New Roman" panose="02020603050405020304" pitchFamily="18" charset="0"/>
                <a:cs typeface="Times New Roman" panose="02020603050405020304" pitchFamily="18" charset="0"/>
              </a:rPr>
              <a:t>góc</a:t>
            </a:r>
            <a:r>
              <a:rPr lang="en-US" dirty="0">
                <a:latin typeface="Times New Roman" panose="02020603050405020304" pitchFamily="18" charset="0"/>
                <a:cs typeface="Times New Roman" panose="02020603050405020304" pitchFamily="18" charset="0"/>
              </a:rPr>
              <a:t>, 90</a:t>
            </a:r>
            <a:r>
              <a:rPr lang="en-US" baseline="30000" dirty="0">
                <a:latin typeface="Times New Roman" panose="02020603050405020304" pitchFamily="18" charset="0"/>
                <a:cs typeface="Times New Roman" panose="02020603050405020304" pitchFamily="18" charset="0"/>
              </a:rPr>
              <a:t>0</a:t>
            </a:r>
            <a:endParaRPr lang="en-US" dirty="0">
              <a:latin typeface="Times New Roman" panose="02020603050405020304" pitchFamily="18" charset="0"/>
              <a:cs typeface="Times New Roman" panose="02020603050405020304" pitchFamily="18" charset="0"/>
            </a:endParaRPr>
          </a:p>
        </p:txBody>
      </p:sp>
      <p:sp>
        <p:nvSpPr>
          <p:cNvPr id="6" name="Oval 5"/>
          <p:cNvSpPr/>
          <p:nvPr/>
        </p:nvSpPr>
        <p:spPr>
          <a:xfrm>
            <a:off x="1711234" y="4458198"/>
            <a:ext cx="548640" cy="5486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2558886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ipe(down)">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wipe(down)">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fade">
                                      <p:cBhvr>
                                        <p:cTn id="29" dur="1000"/>
                                        <p:tgtEl>
                                          <p:spTgt spid="4"/>
                                        </p:tgtEl>
                                      </p:cBhvr>
                                    </p:animEffect>
                                    <p:anim calcmode="lin" valueType="num">
                                      <p:cBhvr>
                                        <p:cTn id="30" dur="1000" fill="hold"/>
                                        <p:tgtEl>
                                          <p:spTgt spid="4"/>
                                        </p:tgtEl>
                                        <p:attrNameLst>
                                          <p:attrName>ppt_x</p:attrName>
                                        </p:attrNameLst>
                                      </p:cBhvr>
                                      <p:tavLst>
                                        <p:tav tm="0">
                                          <p:val>
                                            <p:strVal val="#ppt_x"/>
                                          </p:val>
                                        </p:tav>
                                        <p:tav tm="100000">
                                          <p:val>
                                            <p:strVal val="#ppt_x"/>
                                          </p:val>
                                        </p:tav>
                                      </p:tavLst>
                                    </p:anim>
                                    <p:anim calcmode="lin" valueType="num">
                                      <p:cBhvr>
                                        <p:cTn id="31"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5"/>
                                        </p:tgtEl>
                                        <p:attrNameLst>
                                          <p:attrName>style.visibility</p:attrName>
                                        </p:attrNameLst>
                                      </p:cBhvr>
                                      <p:to>
                                        <p:strVal val="visible"/>
                                      </p:to>
                                    </p:set>
                                    <p:anim calcmode="lin" valueType="num">
                                      <p:cBhvr additive="base">
                                        <p:cTn id="36" dur="500" fill="hold"/>
                                        <p:tgtEl>
                                          <p:spTgt spid="5"/>
                                        </p:tgtEl>
                                        <p:attrNameLst>
                                          <p:attrName>ppt_x</p:attrName>
                                        </p:attrNameLst>
                                      </p:cBhvr>
                                      <p:tavLst>
                                        <p:tav tm="0">
                                          <p:val>
                                            <p:strVal val="#ppt_x"/>
                                          </p:val>
                                        </p:tav>
                                        <p:tav tm="100000">
                                          <p:val>
                                            <p:strVal val="#ppt_x"/>
                                          </p:val>
                                        </p:tav>
                                      </p:tavLst>
                                    </p:anim>
                                    <p:anim calcmode="lin" valueType="num">
                                      <p:cBhvr additive="base">
                                        <p:cTn id="37"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circle(in)">
                                      <p:cBhvr>
                                        <p:cTn id="4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animBg="1"/>
      <p:bldP spid="5" grpId="0"/>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11628" y="338999"/>
            <a:ext cx="10515600" cy="758281"/>
          </a:xfrm>
        </p:spPr>
        <p:txBody>
          <a:bodyPr>
            <a:normAutofit/>
          </a:bodyPr>
          <a:lstStyle/>
          <a:p>
            <a:r>
              <a:rPr lang="en-US" sz="3200">
                <a:solidFill>
                  <a:srgbClr val="FF0000"/>
                </a:solidFill>
                <a:sym typeface="Wingdings" panose="05000000000000000000" pitchFamily="2" charset="2"/>
              </a:rPr>
              <a:t> </a:t>
            </a:r>
            <a:r>
              <a:rPr lang="en-US" sz="3200" b="1">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PHẦN KHỞI ĐỘNG</a:t>
            </a:r>
            <a:endParaRPr lang="en-US" sz="320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33697" y="1097280"/>
            <a:ext cx="10515600" cy="1897289"/>
          </a:xfrm>
        </p:spPr>
        <p:txBody>
          <a:bodyPr/>
          <a:lstStyle/>
          <a:p>
            <a:pPr marL="0" indent="0">
              <a:buNone/>
            </a:pPr>
            <a:r>
              <a:rPr lang="en-US" u="sng" dirty="0" err="1">
                <a:latin typeface="Times New Roman" panose="02020603050405020304" pitchFamily="18" charset="0"/>
                <a:cs typeface="Times New Roman" panose="02020603050405020304" pitchFamily="18" charset="0"/>
              </a:rPr>
              <a:t>Câu</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hỏi</a:t>
            </a:r>
            <a:r>
              <a:rPr lang="en-US" u="sng" dirty="0">
                <a:latin typeface="Times New Roman" panose="02020603050405020304" pitchFamily="18" charset="0"/>
                <a:cs typeface="Times New Roman" panose="02020603050405020304" pitchFamily="18" charset="0"/>
              </a:rPr>
              <a:t> 3:</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chữ</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nhật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góc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vuông</a:t>
            </a:r>
            <a:r>
              <a:rPr lang="en-US" dirty="0">
                <a:latin typeface="Times New Roman" panose="02020603050405020304" pitchFamily="18" charset="0"/>
                <a:cs typeface="Times New Roman" panose="02020603050405020304" pitchFamily="18" charset="0"/>
              </a:rPr>
              <a:t>?</a:t>
            </a:r>
          </a:p>
          <a:p>
            <a:pPr marL="0" indent="0">
              <a:buNone/>
            </a:pPr>
            <a:r>
              <a:rPr lang="en-US" dirty="0">
                <a:latin typeface="Times New Roman" panose="02020603050405020304" pitchFamily="18" charset="0"/>
                <a:cs typeface="Times New Roman" panose="02020603050405020304" pitchFamily="18" charset="0"/>
              </a:rPr>
              <a:t>	(A) 4 </a:t>
            </a:r>
            <a:r>
              <a:rPr lang="en-US" dirty="0" err="1">
                <a:latin typeface="Times New Roman" panose="02020603050405020304" pitchFamily="18" charset="0"/>
                <a:cs typeface="Times New Roman" panose="02020603050405020304" pitchFamily="18" charset="0"/>
              </a:rPr>
              <a:t>góc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vuông</a:t>
            </a:r>
            <a:r>
              <a:rPr lang="en-US" dirty="0">
                <a:latin typeface="Times New Roman" panose="02020603050405020304" pitchFamily="18" charset="0"/>
                <a:cs typeface="Times New Roman" panose="02020603050405020304" pitchFamily="18" charset="0"/>
              </a:rPr>
              <a:t>				(B) 2 </a:t>
            </a:r>
            <a:r>
              <a:rPr lang="en-US" dirty="0" err="1">
                <a:latin typeface="Times New Roman" panose="02020603050405020304" pitchFamily="18" charset="0"/>
                <a:cs typeface="Times New Roman" panose="02020603050405020304" pitchFamily="18" charset="0"/>
              </a:rPr>
              <a:t>góc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vuông</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	(C) 3 </a:t>
            </a:r>
            <a:r>
              <a:rPr lang="en-US" dirty="0" err="1">
                <a:latin typeface="Times New Roman" panose="02020603050405020304" pitchFamily="18" charset="0"/>
                <a:cs typeface="Times New Roman" panose="02020603050405020304" pitchFamily="18" charset="0"/>
              </a:rPr>
              <a:t>góc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vuông</a:t>
            </a:r>
            <a:r>
              <a:rPr lang="en-US" dirty="0">
                <a:latin typeface="Times New Roman" panose="02020603050405020304" pitchFamily="18" charset="0"/>
                <a:cs typeface="Times New Roman" panose="02020603050405020304" pitchFamily="18" charset="0"/>
              </a:rPr>
              <a:t>				(D) 1 </a:t>
            </a:r>
            <a:r>
              <a:rPr lang="en-US" dirty="0" err="1">
                <a:latin typeface="Times New Roman" panose="02020603050405020304" pitchFamily="18" charset="0"/>
                <a:cs typeface="Times New Roman" panose="02020603050405020304" pitchFamily="18" charset="0"/>
              </a:rPr>
              <a:t>góc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vuông</a:t>
            </a:r>
            <a:endParaRPr lang="en-US" dirty="0">
              <a:latin typeface="Times New Roman" panose="02020603050405020304" pitchFamily="18" charset="0"/>
              <a:cs typeface="Times New Roman" panose="02020603050405020304" pitchFamily="18" charset="0"/>
            </a:endParaRPr>
          </a:p>
        </p:txBody>
      </p:sp>
      <p:sp>
        <p:nvSpPr>
          <p:cNvPr id="4" name="Oval 3"/>
          <p:cNvSpPr/>
          <p:nvPr/>
        </p:nvSpPr>
        <p:spPr>
          <a:xfrm>
            <a:off x="1711234" y="1581241"/>
            <a:ext cx="548640" cy="5486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2"/>
          <p:cNvSpPr txBox="1">
            <a:spLocks/>
          </p:cNvSpPr>
          <p:nvPr/>
        </p:nvSpPr>
        <p:spPr>
          <a:xfrm>
            <a:off x="733697" y="3577453"/>
            <a:ext cx="10515600" cy="25098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u="sng" dirty="0" err="1">
                <a:latin typeface="Times New Roman" panose="02020603050405020304" pitchFamily="18" charset="0"/>
                <a:cs typeface="Times New Roman" panose="02020603050405020304" pitchFamily="18" charset="0"/>
              </a:rPr>
              <a:t>Câu</a:t>
            </a:r>
            <a:r>
              <a:rPr lang="en-US" u="sng"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hỏi</a:t>
            </a:r>
            <a:r>
              <a:rPr lang="en-US" u="sng" dirty="0">
                <a:latin typeface="Times New Roman" panose="02020603050405020304" pitchFamily="18" charset="0"/>
                <a:cs typeface="Times New Roman" panose="02020603050405020304" pitchFamily="18" charset="0"/>
              </a:rPr>
              <a:t> 4:</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Hình</a:t>
            </a:r>
            <a:r>
              <a:rPr lang="en-US" dirty="0">
                <a:latin typeface="Times New Roman" panose="02020603050405020304" pitchFamily="18" charset="0"/>
                <a:cs typeface="Times New Roman" panose="02020603050405020304" pitchFamily="18" charset="0"/>
              </a:rPr>
              <a:t> tam </a:t>
            </a:r>
            <a:r>
              <a:rPr lang="en-US" dirty="0" err="1">
                <a:latin typeface="Times New Roman" panose="02020603050405020304" pitchFamily="18" charset="0"/>
                <a:cs typeface="Times New Roman" panose="02020603050405020304" pitchFamily="18" charset="0"/>
              </a:rPr>
              <a:t>giác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đều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số</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mỗi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góc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bằng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nhiêu</a:t>
            </a:r>
            <a:r>
              <a:rPr lang="en-US" dirty="0">
                <a:latin typeface="Times New Roman" panose="02020603050405020304" pitchFamily="18" charset="0"/>
                <a:cs typeface="Times New Roman" panose="02020603050405020304" pitchFamily="18" charset="0"/>
              </a:rPr>
              <a:t>?</a:t>
            </a:r>
          </a:p>
          <a:p>
            <a:pPr marL="0" indent="0">
              <a:buFont typeface="Arial" panose="020B0604020202020204" pitchFamily="34" charset="0"/>
              <a:buNone/>
            </a:pPr>
            <a:r>
              <a:rPr lang="en-US" dirty="0">
                <a:latin typeface="Times New Roman" panose="02020603050405020304" pitchFamily="18" charset="0"/>
                <a:cs typeface="Times New Roman" panose="02020603050405020304" pitchFamily="18" charset="0"/>
              </a:rPr>
              <a:t>	(A) 90</a:t>
            </a:r>
            <a:r>
              <a:rPr lang="en-US" baseline="30000" dirty="0">
                <a:latin typeface="Times New Roman" panose="02020603050405020304" pitchFamily="18" charset="0"/>
                <a:cs typeface="Times New Roman" panose="02020603050405020304" pitchFamily="18" charset="0"/>
              </a:rPr>
              <a:t>0</a:t>
            </a:r>
            <a:r>
              <a:rPr lang="en-US" dirty="0">
                <a:latin typeface="Times New Roman" panose="02020603050405020304" pitchFamily="18" charset="0"/>
                <a:cs typeface="Times New Roman" panose="02020603050405020304" pitchFamily="18" charset="0"/>
              </a:rPr>
              <a:t>				(B) 50</a:t>
            </a:r>
            <a:r>
              <a:rPr lang="en-US" baseline="30000" dirty="0">
                <a:latin typeface="Times New Roman" panose="02020603050405020304" pitchFamily="18" charset="0"/>
                <a:cs typeface="Times New Roman" panose="02020603050405020304" pitchFamily="18" charset="0"/>
              </a:rPr>
              <a:t>0</a:t>
            </a:r>
            <a:endParaRPr lang="en-US" dirty="0">
              <a:latin typeface="Times New Roman" panose="02020603050405020304" pitchFamily="18" charset="0"/>
              <a:cs typeface="Times New Roman" panose="02020603050405020304" pitchFamily="18" charset="0"/>
            </a:endParaRPr>
          </a:p>
          <a:p>
            <a:pPr marL="0" indent="0">
              <a:buFont typeface="Arial" panose="020B0604020202020204" pitchFamily="34" charset="0"/>
              <a:buNone/>
            </a:pPr>
            <a:r>
              <a:rPr lang="en-US" dirty="0">
                <a:latin typeface="Times New Roman" panose="02020603050405020304" pitchFamily="18" charset="0"/>
                <a:cs typeface="Times New Roman" panose="02020603050405020304" pitchFamily="18" charset="0"/>
              </a:rPr>
              <a:t>	(C) 45</a:t>
            </a:r>
            <a:r>
              <a:rPr lang="en-US" baseline="30000" dirty="0">
                <a:latin typeface="Times New Roman" panose="02020603050405020304" pitchFamily="18" charset="0"/>
                <a:cs typeface="Times New Roman" panose="02020603050405020304" pitchFamily="18" charset="0"/>
              </a:rPr>
              <a:t>0</a:t>
            </a:r>
            <a:r>
              <a:rPr lang="en-US" dirty="0">
                <a:latin typeface="Times New Roman" panose="02020603050405020304" pitchFamily="18" charset="0"/>
                <a:cs typeface="Times New Roman" panose="02020603050405020304" pitchFamily="18" charset="0"/>
              </a:rPr>
              <a:t>				(D) 60</a:t>
            </a:r>
            <a:r>
              <a:rPr lang="en-US" baseline="30000" dirty="0">
                <a:latin typeface="Times New Roman" panose="02020603050405020304" pitchFamily="18" charset="0"/>
                <a:cs typeface="Times New Roman" panose="02020603050405020304" pitchFamily="18" charset="0"/>
              </a:rPr>
              <a:t>0</a:t>
            </a:r>
            <a:endParaRPr lang="en-US" dirty="0">
              <a:latin typeface="Times New Roman" panose="02020603050405020304" pitchFamily="18" charset="0"/>
              <a:cs typeface="Times New Roman" panose="02020603050405020304" pitchFamily="18" charset="0"/>
            </a:endParaRPr>
          </a:p>
        </p:txBody>
      </p:sp>
      <p:sp>
        <p:nvSpPr>
          <p:cNvPr id="6" name="Oval 5"/>
          <p:cNvSpPr/>
          <p:nvPr/>
        </p:nvSpPr>
        <p:spPr>
          <a:xfrm>
            <a:off x="6283234" y="4558052"/>
            <a:ext cx="548640" cy="5486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83680437"/>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ipe(down)">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wipe(down)">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fade">
                                      <p:cBhvr>
                                        <p:cTn id="29" dur="1000"/>
                                        <p:tgtEl>
                                          <p:spTgt spid="4"/>
                                        </p:tgtEl>
                                      </p:cBhvr>
                                    </p:animEffect>
                                    <p:anim calcmode="lin" valueType="num">
                                      <p:cBhvr>
                                        <p:cTn id="30" dur="1000" fill="hold"/>
                                        <p:tgtEl>
                                          <p:spTgt spid="4"/>
                                        </p:tgtEl>
                                        <p:attrNameLst>
                                          <p:attrName>ppt_x</p:attrName>
                                        </p:attrNameLst>
                                      </p:cBhvr>
                                      <p:tavLst>
                                        <p:tav tm="0">
                                          <p:val>
                                            <p:strVal val="#ppt_x"/>
                                          </p:val>
                                        </p:tav>
                                        <p:tav tm="100000">
                                          <p:val>
                                            <p:strVal val="#ppt_x"/>
                                          </p:val>
                                        </p:tav>
                                      </p:tavLst>
                                    </p:anim>
                                    <p:anim calcmode="lin" valueType="num">
                                      <p:cBhvr>
                                        <p:cTn id="31"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5"/>
                                        </p:tgtEl>
                                        <p:attrNameLst>
                                          <p:attrName>style.visibility</p:attrName>
                                        </p:attrNameLst>
                                      </p:cBhvr>
                                      <p:to>
                                        <p:strVal val="visible"/>
                                      </p:to>
                                    </p:set>
                                    <p:anim calcmode="lin" valueType="num">
                                      <p:cBhvr additive="base">
                                        <p:cTn id="36" dur="500" fill="hold"/>
                                        <p:tgtEl>
                                          <p:spTgt spid="5"/>
                                        </p:tgtEl>
                                        <p:attrNameLst>
                                          <p:attrName>ppt_x</p:attrName>
                                        </p:attrNameLst>
                                      </p:cBhvr>
                                      <p:tavLst>
                                        <p:tav tm="0">
                                          <p:val>
                                            <p:strVal val="#ppt_x"/>
                                          </p:val>
                                        </p:tav>
                                        <p:tav tm="100000">
                                          <p:val>
                                            <p:strVal val="#ppt_x"/>
                                          </p:val>
                                        </p:tav>
                                      </p:tavLst>
                                    </p:anim>
                                    <p:anim calcmode="lin" valueType="num">
                                      <p:cBhvr additive="base">
                                        <p:cTn id="37"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circle(in)">
                                      <p:cBhvr>
                                        <p:cTn id="4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animBg="1"/>
      <p:bldP spid="5" grpId="0"/>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799953" y="286750"/>
            <a:ext cx="7886700" cy="901971"/>
          </a:xfrm>
        </p:spPr>
        <p:txBody>
          <a:bodyPr>
            <a:normAutofit/>
          </a:bodyPr>
          <a:lstStyle/>
          <a:p>
            <a:r>
              <a:rPr lang="en-US" sz="3200" b="1">
                <a:solidFill>
                  <a:srgbClr val="FF0000"/>
                </a:solidFill>
                <a:latin typeface="Times New Roman" panose="02020603050405020304" pitchFamily="18" charset="0"/>
                <a:cs typeface="Times New Roman" panose="02020603050405020304" pitchFamily="18" charset="0"/>
              </a:rPr>
              <a:t>II. CÂU HỎI TRẮC NGHIỆM</a:t>
            </a:r>
          </a:p>
        </p:txBody>
      </p:sp>
      <p:sp>
        <p:nvSpPr>
          <p:cNvPr id="3" name="Content Placeholder 2"/>
          <p:cNvSpPr>
            <a:spLocks noGrp="1"/>
          </p:cNvSpPr>
          <p:nvPr>
            <p:ph idx="1"/>
          </p:nvPr>
        </p:nvSpPr>
        <p:spPr>
          <a:xfrm>
            <a:off x="705393" y="1867990"/>
            <a:ext cx="10685417" cy="2521131"/>
          </a:xfrm>
        </p:spPr>
        <p:txBody>
          <a:bodyPr/>
          <a:lstStyle/>
          <a:p>
            <a:pPr marL="0" indent="0" algn="just">
              <a:buClr>
                <a:schemeClr val="accent1"/>
              </a:buClr>
              <a:buNone/>
            </a:pPr>
            <a:r>
              <a:rPr lang="vi-VN" dirty="0">
                <a:latin typeface="Times New Roman" panose="02020603050405020304" pitchFamily="18" charset="0"/>
                <a:cs typeface="Times New Roman" panose="02020603050405020304" pitchFamily="18" charset="0"/>
              </a:rPr>
              <a:t>Câu 1.</a:t>
            </a:r>
            <a:r>
              <a:rPr lang="en-US" dirty="0" err="1">
                <a:latin typeface="Times New Roman" panose="02020603050405020304" pitchFamily="18" charset="0"/>
                <a:cs typeface="Times New Roman" panose="02020603050405020304" pitchFamily="18" charset="0"/>
              </a:rPr>
              <a:t>Hình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thang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cạnh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đáy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chiều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lượt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40 m, 30 m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25 m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a:t>
            </a:r>
          </a:p>
          <a:p>
            <a:pPr marL="0" indent="0">
              <a:buClr>
                <a:schemeClr val="accent1"/>
              </a:buClr>
              <a:buNone/>
            </a:pPr>
            <a:r>
              <a:rPr lang="en-US" dirty="0">
                <a:latin typeface="Times New Roman" panose="02020603050405020304" pitchFamily="18" charset="0"/>
                <a:cs typeface="Times New Roman" panose="02020603050405020304" pitchFamily="18" charset="0"/>
              </a:rPr>
              <a:t>	(A) 1 750 m</a:t>
            </a:r>
            <a:r>
              <a:rPr lang="en-US" baseline="30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				(B) 175 m</a:t>
            </a:r>
            <a:r>
              <a:rPr lang="en-US" baseline="30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a:t>
            </a:r>
          </a:p>
          <a:p>
            <a:pPr marL="0" indent="0">
              <a:buClr>
                <a:schemeClr val="accent1"/>
              </a:buClr>
              <a:buNone/>
            </a:pPr>
            <a:r>
              <a:rPr lang="en-US" dirty="0">
                <a:latin typeface="Times New Roman" panose="02020603050405020304" pitchFamily="18" charset="0"/>
                <a:cs typeface="Times New Roman" panose="02020603050405020304" pitchFamily="18" charset="0"/>
              </a:rPr>
              <a:t>	(C) 875 m</a:t>
            </a:r>
            <a:r>
              <a:rPr lang="en-US" baseline="30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					(D) 8 750 m</a:t>
            </a:r>
            <a:r>
              <a:rPr lang="en-US" baseline="30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705798019"/>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260624"/>
            <a:ext cx="7886700" cy="588463"/>
          </a:xfrm>
        </p:spPr>
        <p:txBody>
          <a:bodyPr>
            <a:normAutofit fontScale="90000"/>
          </a:bodyPr>
          <a:lstStyle/>
          <a:p>
            <a:pPr algn="ctr"/>
            <a:r>
              <a:rPr lang="en-US" sz="4000" b="1" i="1">
                <a:latin typeface="Times New Roman" panose="02020603050405020304" pitchFamily="18" charset="0"/>
                <a:cs typeface="Times New Roman" panose="02020603050405020304" pitchFamily="18" charset="0"/>
              </a:rPr>
              <a:t>Giải</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62149" y="3356109"/>
                <a:ext cx="10541725" cy="3043645"/>
              </a:xfrm>
            </p:spPr>
            <p:txBody>
              <a:bodyPr>
                <a:normAutofit/>
              </a:bodyPr>
              <a:lstStyle/>
              <a:p>
                <a:pPr marL="0" indent="0">
                  <a:buNone/>
                </a:pPr>
                <a:r>
                  <a:rPr lang="en-US">
                    <a:latin typeface="Times New Roman" panose="02020603050405020304" pitchFamily="18" charset="0"/>
                    <a:cs typeface="Times New Roman" panose="02020603050405020304" pitchFamily="18" charset="0"/>
                  </a:rPr>
                  <a:t>Công thức tính diện tích hình thang cân là:</a:t>
                </a:r>
              </a:p>
              <a:p>
                <a:pPr marL="0" indent="0" algn="ctr">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cs typeface="Times New Roman" panose="02020603050405020304" pitchFamily="18" charset="0"/>
                        </a:rPr>
                        <m:t>𝑆</m:t>
                      </m:r>
                      <m:r>
                        <a:rPr lang="en-US" b="0" i="1" smtClean="0">
                          <a:latin typeface="Cambria Math" panose="02040503050406030204" pitchFamily="18" charset="0"/>
                          <a:cs typeface="Times New Roman" panose="02020603050405020304" pitchFamily="18" charset="0"/>
                        </a:rPr>
                        <m:t>=</m:t>
                      </m:r>
                      <m:f>
                        <m:fPr>
                          <m:ctrlPr>
                            <a:rPr lang="en-US" i="1" smtClean="0">
                              <a:latin typeface="Cambria Math" panose="02040503050406030204" pitchFamily="18" charset="0"/>
                              <a:cs typeface="Times New Roman" panose="02020603050405020304" pitchFamily="18" charset="0"/>
                            </a:rPr>
                          </m:ctrlPr>
                        </m:fPr>
                        <m:num>
                          <m:r>
                            <a:rPr lang="en-US" b="0" i="1" smtClean="0">
                              <a:latin typeface="Cambria Math" panose="02040503050406030204" pitchFamily="18" charset="0"/>
                              <a:cs typeface="Times New Roman" panose="02020603050405020304" pitchFamily="18" charset="0"/>
                            </a:rPr>
                            <m:t>h</m:t>
                          </m:r>
                        </m:num>
                        <m:den>
                          <m:r>
                            <a:rPr lang="en-US" b="0" i="1" smtClean="0">
                              <a:latin typeface="Cambria Math" panose="02040503050406030204" pitchFamily="18" charset="0"/>
                              <a:cs typeface="Times New Roman" panose="02020603050405020304" pitchFamily="18" charset="0"/>
                            </a:rPr>
                            <m:t>2</m:t>
                          </m:r>
                        </m:den>
                      </m:f>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𝑎</m:t>
                          </m:r>
                          <m:r>
                            <a:rPr lang="en-US" b="0" i="1" smtClean="0">
                              <a:latin typeface="Cambria Math" panose="02040503050406030204" pitchFamily="18" charset="0"/>
                              <a:cs typeface="Times New Roman" panose="02020603050405020304" pitchFamily="18" charset="0"/>
                            </a:rPr>
                            <m:t>+</m:t>
                          </m:r>
                          <m:r>
                            <a:rPr lang="en-US" b="0" i="1" smtClean="0">
                              <a:latin typeface="Cambria Math" panose="02040503050406030204" pitchFamily="18" charset="0"/>
                              <a:cs typeface="Times New Roman" panose="02020603050405020304" pitchFamily="18" charset="0"/>
                            </a:rPr>
                            <m:t>𝑏</m:t>
                          </m:r>
                        </m:e>
                      </m:d>
                      <m:r>
                        <a:rPr lang="en-US" b="0" i="0" smtClean="0">
                          <a:latin typeface="Cambria Math" panose="02040503050406030204" pitchFamily="18" charset="0"/>
                          <a:cs typeface="Times New Roman" panose="02020603050405020304" pitchFamily="18" charset="0"/>
                        </a:rPr>
                        <m:t>=</m:t>
                      </m:r>
                      <m:f>
                        <m:fPr>
                          <m:ctrlPr>
                            <a:rPr lang="en-US" b="0" i="1" smtClean="0">
                              <a:latin typeface="Cambria Math" panose="02040503050406030204" pitchFamily="18" charset="0"/>
                              <a:cs typeface="Times New Roman" panose="02020603050405020304" pitchFamily="18" charset="0"/>
                            </a:rPr>
                          </m:ctrlPr>
                        </m:fPr>
                        <m:num>
                          <m:r>
                            <a:rPr lang="en-US" b="0" i="1" smtClean="0">
                              <a:latin typeface="Cambria Math" panose="02040503050406030204" pitchFamily="18" charset="0"/>
                              <a:cs typeface="Times New Roman" panose="02020603050405020304" pitchFamily="18" charset="0"/>
                            </a:rPr>
                            <m:t>25</m:t>
                          </m:r>
                        </m:num>
                        <m:den>
                          <m:r>
                            <a:rPr lang="en-US" b="0" i="1" smtClean="0">
                              <a:latin typeface="Cambria Math" panose="02040503050406030204" pitchFamily="18" charset="0"/>
                              <a:cs typeface="Times New Roman" panose="02020603050405020304" pitchFamily="18" charset="0"/>
                            </a:rPr>
                            <m:t>2</m:t>
                          </m:r>
                        </m:den>
                      </m:f>
                      <m:d>
                        <m:dPr>
                          <m:ctrlPr>
                            <a:rPr lang="en-US" b="0" i="1" smtClean="0">
                              <a:latin typeface="Cambria Math" panose="02040503050406030204" pitchFamily="18" charset="0"/>
                              <a:cs typeface="Times New Roman" panose="02020603050405020304" pitchFamily="18" charset="0"/>
                            </a:rPr>
                          </m:ctrlPr>
                        </m:dPr>
                        <m:e>
                          <m:r>
                            <a:rPr lang="en-US" b="0" i="1" smtClean="0">
                              <a:latin typeface="Cambria Math" panose="02040503050406030204" pitchFamily="18" charset="0"/>
                              <a:cs typeface="Times New Roman" panose="02020603050405020304" pitchFamily="18" charset="0"/>
                            </a:rPr>
                            <m:t>30+40</m:t>
                          </m:r>
                        </m:e>
                      </m:d>
                      <m:r>
                        <a:rPr lang="en-US" b="0" i="1" smtClean="0">
                          <a:latin typeface="Cambria Math" panose="02040503050406030204" pitchFamily="18" charset="0"/>
                          <a:ea typeface="Cambria Math" panose="02040503050406030204" pitchFamily="18" charset="0"/>
                          <a:cs typeface="Times New Roman" panose="02020603050405020304" pitchFamily="18" charset="0"/>
                        </a:rPr>
                        <m:t>=875(</m:t>
                      </m:r>
                      <m:sSup>
                        <m:sSupPr>
                          <m:ctrlPr>
                            <a:rPr lang="en-US" b="0" i="1" smtClean="0">
                              <a:latin typeface="Cambria Math" panose="02040503050406030204" pitchFamily="18" charset="0"/>
                              <a:ea typeface="Cambria Math" panose="02040503050406030204" pitchFamily="18" charset="0"/>
                              <a:cs typeface="Times New Roman" panose="02020603050405020304" pitchFamily="18" charset="0"/>
                            </a:rPr>
                          </m:ctrlPr>
                        </m:sSupPr>
                        <m:e>
                          <m:r>
                            <a:rPr lang="en-US" b="0" i="1" smtClean="0">
                              <a:latin typeface="Cambria Math" panose="02040503050406030204" pitchFamily="18" charset="0"/>
                              <a:ea typeface="Cambria Math" panose="02040503050406030204" pitchFamily="18" charset="0"/>
                              <a:cs typeface="Times New Roman" panose="02020603050405020304" pitchFamily="18" charset="0"/>
                            </a:rPr>
                            <m:t>𝑚</m:t>
                          </m:r>
                        </m:e>
                        <m:sup>
                          <m:r>
                            <a:rPr lang="en-US" b="0" i="1" smtClean="0">
                              <a:latin typeface="Cambria Math" panose="02040503050406030204" pitchFamily="18" charset="0"/>
                              <a:ea typeface="Cambria Math" panose="02040503050406030204" pitchFamily="18" charset="0"/>
                              <a:cs typeface="Times New Roman" panose="02020603050405020304" pitchFamily="18" charset="0"/>
                            </a:rPr>
                            <m:t>2</m:t>
                          </m:r>
                        </m:sup>
                      </m:sSup>
                      <m:r>
                        <a:rPr lang="en-US" b="0" i="1" smtClean="0">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en-US">
                  <a:latin typeface="Times New Roman" panose="02020603050405020304" pitchFamily="18" charset="0"/>
                  <a:cs typeface="Times New Roman" panose="02020603050405020304" pitchFamily="18" charset="0"/>
                </a:endParaRPr>
              </a:p>
              <a:p>
                <a:pPr marL="0" indent="0">
                  <a:buNone/>
                </a:pPr>
                <a:r>
                  <a:rPr lang="en-US">
                    <a:latin typeface="Times New Roman" panose="02020603050405020304" pitchFamily="18" charset="0"/>
                    <a:cs typeface="Times New Roman" panose="02020603050405020304" pitchFamily="18" charset="0"/>
                  </a:rPr>
                  <a:t>Vậy ta được diện tích hình thang cân bằng 875 m</a:t>
                </a:r>
                <a:r>
                  <a:rPr lang="en-US" baseline="30000">
                    <a:latin typeface="Times New Roman" panose="02020603050405020304" pitchFamily="18" charset="0"/>
                    <a:cs typeface="Times New Roman" panose="02020603050405020304" pitchFamily="18" charset="0"/>
                  </a:rPr>
                  <a:t>2</a:t>
                </a:r>
                <a:r>
                  <a:rPr lang="en-US">
                    <a:latin typeface="Times New Roman" panose="02020603050405020304" pitchFamily="18" charset="0"/>
                    <a:cs typeface="Times New Roman" panose="02020603050405020304" pitchFamily="18" charset="0"/>
                  </a:rPr>
                  <a:t>. Từ đó ta chọn đáp án (C).</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62149" y="3356109"/>
                <a:ext cx="10541725" cy="3043645"/>
              </a:xfrm>
              <a:blipFill>
                <a:blip r:embed="rId2"/>
                <a:stretch>
                  <a:fillRect l="-1156" t="-3607" r="-578"/>
                </a:stretch>
              </a:blipFill>
            </p:spPr>
            <p:txBody>
              <a:bodyPr/>
              <a:lstStyle/>
              <a:p>
                <a:r>
                  <a:rPr lang="en-US">
                    <a:noFill/>
                  </a:rPr>
                  <a:t> </a:t>
                </a:r>
              </a:p>
            </p:txBody>
          </p:sp>
        </mc:Fallback>
      </mc:AlternateContent>
      <p:sp>
        <p:nvSpPr>
          <p:cNvPr id="7" name="Trapezoid 6"/>
          <p:cNvSpPr/>
          <p:nvPr/>
        </p:nvSpPr>
        <p:spPr>
          <a:xfrm>
            <a:off x="4652555" y="1195252"/>
            <a:ext cx="2886891" cy="1554480"/>
          </a:xfrm>
          <a:prstGeom prst="trapezoid">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a:stCxn id="7" idx="0"/>
            <a:endCxn id="7" idx="2"/>
          </p:cNvCxnSpPr>
          <p:nvPr/>
        </p:nvCxnSpPr>
        <p:spPr>
          <a:xfrm>
            <a:off x="6096000" y="1195252"/>
            <a:ext cx="0" cy="155448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715773" y="853525"/>
            <a:ext cx="655949" cy="369332"/>
          </a:xfrm>
          <a:prstGeom prst="rect">
            <a:avLst/>
          </a:prstGeom>
          <a:noFill/>
        </p:spPr>
        <p:txBody>
          <a:bodyPr wrap="none" rtlCol="0">
            <a:spAutoFit/>
          </a:bodyPr>
          <a:lstStyle/>
          <a:p>
            <a:r>
              <a:rPr lang="en-US"/>
              <a:t>30 m</a:t>
            </a:r>
          </a:p>
        </p:txBody>
      </p:sp>
      <p:sp>
        <p:nvSpPr>
          <p:cNvPr id="14" name="TextBox 13"/>
          <p:cNvSpPr txBox="1"/>
          <p:nvPr/>
        </p:nvSpPr>
        <p:spPr>
          <a:xfrm>
            <a:off x="5768025" y="2818312"/>
            <a:ext cx="655949" cy="369332"/>
          </a:xfrm>
          <a:prstGeom prst="rect">
            <a:avLst/>
          </a:prstGeom>
          <a:noFill/>
        </p:spPr>
        <p:txBody>
          <a:bodyPr wrap="none" rtlCol="0">
            <a:spAutoFit/>
          </a:bodyPr>
          <a:lstStyle/>
          <a:p>
            <a:r>
              <a:rPr lang="en-US"/>
              <a:t>40 m</a:t>
            </a:r>
          </a:p>
        </p:txBody>
      </p:sp>
      <p:sp>
        <p:nvSpPr>
          <p:cNvPr id="15" name="TextBox 14"/>
          <p:cNvSpPr txBox="1"/>
          <p:nvPr/>
        </p:nvSpPr>
        <p:spPr>
          <a:xfrm>
            <a:off x="6095999" y="1801628"/>
            <a:ext cx="655949" cy="369332"/>
          </a:xfrm>
          <a:prstGeom prst="rect">
            <a:avLst/>
          </a:prstGeom>
          <a:noFill/>
        </p:spPr>
        <p:txBody>
          <a:bodyPr wrap="none" rtlCol="0">
            <a:spAutoFit/>
          </a:bodyPr>
          <a:lstStyle/>
          <a:p>
            <a:r>
              <a:rPr lang="en-US"/>
              <a:t>25 m</a:t>
            </a:r>
          </a:p>
        </p:txBody>
      </p:sp>
    </p:spTree>
    <p:extLst>
      <p:ext uri="{BB962C8B-B14F-4D97-AF65-F5344CB8AC3E}">
        <p14:creationId xmlns:p14="http://schemas.microsoft.com/office/powerpoint/2010/main" val="14980502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par>
                                <p:cTn id="8" presetID="22" presetClass="entr" presetSubtype="4" fill="hold"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wipe(down)">
                                      <p:cBhvr>
                                        <p:cTn id="10" dur="500"/>
                                        <p:tgtEl>
                                          <p:spTgt spid="12"/>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wipe(down)">
                                      <p:cBhvr>
                                        <p:cTn id="13" dur="500"/>
                                        <p:tgtEl>
                                          <p:spTgt spid="13"/>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wipe(down)">
                                      <p:cBhvr>
                                        <p:cTn id="16" dur="500"/>
                                        <p:tgtEl>
                                          <p:spTgt spid="14"/>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wipe(down)">
                                      <p:cBhvr>
                                        <p:cTn id="19" dur="500"/>
                                        <p:tgtEl>
                                          <p:spTgt spid="15"/>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Effect transition="in" filter="barn(inVertical)">
                                      <p:cBhvr>
                                        <p:cTn id="24" dur="500"/>
                                        <p:tgtEl>
                                          <p:spTgt spid="3">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barn(inVertical)">
                                      <p:cBhvr>
                                        <p:cTn id="29" dur="500"/>
                                        <p:tgtEl>
                                          <p:spTgt spid="3">
                                            <p:txEl>
                                              <p:pRg st="1" end="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3">
                                            <p:txEl>
                                              <p:pRg st="2" end="2"/>
                                            </p:txEl>
                                          </p:spTgt>
                                        </p:tgtEl>
                                        <p:attrNameLst>
                                          <p:attrName>style.visibility</p:attrName>
                                        </p:attrNameLst>
                                      </p:cBhvr>
                                      <p:to>
                                        <p:strVal val="visible"/>
                                      </p:to>
                                    </p:set>
                                    <p:animEffect transition="in" filter="barn(inVertical)">
                                      <p:cBhvr>
                                        <p:cTn id="34"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animBg="1"/>
      <p:bldP spid="13" grpId="0"/>
      <p:bldP spid="14" grpId="0"/>
      <p:bldP spid="15" grpId="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799953" y="286750"/>
            <a:ext cx="7886700" cy="901971"/>
          </a:xfrm>
        </p:spPr>
        <p:txBody>
          <a:bodyPr>
            <a:normAutofit/>
          </a:bodyPr>
          <a:lstStyle/>
          <a:p>
            <a:r>
              <a:rPr lang="en-US" sz="3200" b="1">
                <a:solidFill>
                  <a:srgbClr val="FF0000"/>
                </a:solidFill>
                <a:latin typeface="Times New Roman" panose="02020603050405020304" pitchFamily="18" charset="0"/>
                <a:cs typeface="Times New Roman" panose="02020603050405020304" pitchFamily="18" charset="0"/>
              </a:rPr>
              <a:t>II. CÂU HỎI TRẮC NGHIỆM</a:t>
            </a:r>
          </a:p>
        </p:txBody>
      </p:sp>
      <p:sp>
        <p:nvSpPr>
          <p:cNvPr id="3" name="Content Placeholder 2"/>
          <p:cNvSpPr>
            <a:spLocks noGrp="1"/>
          </p:cNvSpPr>
          <p:nvPr>
            <p:ph idx="1"/>
          </p:nvPr>
        </p:nvSpPr>
        <p:spPr>
          <a:xfrm>
            <a:off x="705394" y="1867990"/>
            <a:ext cx="10789920" cy="2521131"/>
          </a:xfrm>
        </p:spPr>
        <p:txBody>
          <a:bodyPr/>
          <a:lstStyle/>
          <a:p>
            <a:pPr marL="0" indent="0" algn="just">
              <a:buClr>
                <a:schemeClr val="accent1"/>
              </a:buClr>
              <a:buNone/>
            </a:pPr>
            <a:r>
              <a:rPr lang="vi-VN" dirty="0">
                <a:latin typeface="Times New Roman" panose="02020603050405020304" pitchFamily="18" charset="0"/>
                <a:cs typeface="Times New Roman" panose="02020603050405020304" pitchFamily="18" charset="0"/>
              </a:rPr>
              <a:t>Câu 2. </a:t>
            </a:r>
            <a:r>
              <a:rPr lang="en-US" dirty="0" err="1">
                <a:latin typeface="Times New Roman" panose="02020603050405020304" pitchFamily="18" charset="0"/>
                <a:cs typeface="Times New Roman" panose="02020603050405020304" pitchFamily="18" charset="0"/>
              </a:rPr>
              <a:t>Hình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hành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một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cạnh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chiều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ứng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lần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lượt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70 </a:t>
            </a:r>
            <a:r>
              <a:rPr lang="en-US" dirty="0" err="1">
                <a:latin typeface="Times New Roman" panose="02020603050405020304" pitchFamily="18" charset="0"/>
                <a:cs typeface="Times New Roman" panose="02020603050405020304" pitchFamily="18" charset="0"/>
              </a:rPr>
              <a:t>dm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50 </a:t>
            </a:r>
            <a:r>
              <a:rPr lang="en-US" dirty="0" err="1">
                <a:latin typeface="Times New Roman" panose="02020603050405020304" pitchFamily="18" charset="0"/>
                <a:cs typeface="Times New Roman" panose="02020603050405020304" pitchFamily="18" charset="0"/>
              </a:rPr>
              <a:t>dm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a:t>
            </a:r>
          </a:p>
          <a:p>
            <a:pPr marL="0" indent="0">
              <a:buClr>
                <a:schemeClr val="accent1"/>
              </a:buClr>
              <a:buNone/>
            </a:pPr>
            <a:r>
              <a:rPr lang="en-US" dirty="0">
                <a:latin typeface="Times New Roman" panose="02020603050405020304" pitchFamily="18" charset="0"/>
                <a:cs typeface="Times New Roman" panose="02020603050405020304" pitchFamily="18" charset="0"/>
              </a:rPr>
              <a:t>	(A) 35 m</a:t>
            </a:r>
            <a:r>
              <a:rPr lang="en-US" baseline="30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					(B) 3500 m</a:t>
            </a:r>
            <a:r>
              <a:rPr lang="en-US" baseline="30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a:t>
            </a:r>
          </a:p>
          <a:p>
            <a:pPr marL="0" indent="0">
              <a:buClr>
                <a:schemeClr val="accent1"/>
              </a:buClr>
              <a:buNone/>
            </a:pPr>
            <a:r>
              <a:rPr lang="en-US" dirty="0">
                <a:latin typeface="Times New Roman" panose="02020603050405020304" pitchFamily="18" charset="0"/>
                <a:cs typeface="Times New Roman" panose="02020603050405020304" pitchFamily="18" charset="0"/>
              </a:rPr>
              <a:t>	(C) 17,5 m</a:t>
            </a:r>
            <a:r>
              <a:rPr lang="en-US" baseline="30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					(D) 350 m</a:t>
            </a:r>
            <a:r>
              <a:rPr lang="en-US" baseline="30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4942942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260624"/>
            <a:ext cx="7886700" cy="588463"/>
          </a:xfrm>
        </p:spPr>
        <p:txBody>
          <a:bodyPr>
            <a:normAutofit fontScale="90000"/>
          </a:bodyPr>
          <a:lstStyle/>
          <a:p>
            <a:pPr algn="ctr"/>
            <a:r>
              <a:rPr lang="en-US" sz="4000" b="1" i="1">
                <a:latin typeface="Times New Roman" panose="02020603050405020304" pitchFamily="18" charset="0"/>
                <a:cs typeface="Times New Roman" panose="02020603050405020304" pitchFamily="18" charset="0"/>
              </a:rPr>
              <a:t>Giải</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6023" y="3106615"/>
                <a:ext cx="10528663" cy="3516254"/>
              </a:xfrm>
            </p:spPr>
            <p:txBody>
              <a:bodyPr>
                <a:normAutofit/>
              </a:bodyPr>
              <a:lstStyle/>
              <a:p>
                <a:pPr marL="0" indent="0">
                  <a:buNone/>
                </a:pPr>
                <a:r>
                  <a:rPr lang="en-US">
                    <a:latin typeface="Times New Roman" panose="02020603050405020304" pitchFamily="18" charset="0"/>
                    <a:cs typeface="Times New Roman" panose="02020603050405020304" pitchFamily="18" charset="0"/>
                  </a:rPr>
                  <a:t>Vì đáp án có đơn vị là mét vuông nên ta sẽ đổi đơn vị cho đường cao và cạnh của hình bình hành trên:</a:t>
                </a:r>
              </a:p>
              <a:p>
                <a:pPr marL="0" indent="0" algn="ctr">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cs typeface="Times New Roman" panose="02020603050405020304" pitchFamily="18" charset="0"/>
                        </a:rPr>
                        <m:t>h</m:t>
                      </m:r>
                      <m:r>
                        <a:rPr lang="en-US" b="0" i="1" smtClean="0">
                          <a:latin typeface="Cambria Math" panose="02040503050406030204" pitchFamily="18" charset="0"/>
                          <a:cs typeface="Times New Roman" panose="02020603050405020304" pitchFamily="18" charset="0"/>
                        </a:rPr>
                        <m:t>=50 </m:t>
                      </m:r>
                      <m:r>
                        <a:rPr lang="en-US" b="0" i="1" smtClean="0">
                          <a:latin typeface="Cambria Math" panose="02040503050406030204" pitchFamily="18" charset="0"/>
                          <a:cs typeface="Times New Roman" panose="02020603050405020304" pitchFamily="18" charset="0"/>
                        </a:rPr>
                        <m:t>𝑑𝑚</m:t>
                      </m:r>
                      <m:r>
                        <a:rPr lang="en-US" b="0" i="1" smtClean="0">
                          <a:latin typeface="Cambria Math" panose="02040503050406030204" pitchFamily="18" charset="0"/>
                          <a:cs typeface="Times New Roman" panose="02020603050405020304" pitchFamily="18" charset="0"/>
                        </a:rPr>
                        <m:t>=5 </m:t>
                      </m:r>
                      <m:r>
                        <a:rPr lang="en-US" b="0" i="1" smtClean="0">
                          <a:latin typeface="Cambria Math" panose="02040503050406030204" pitchFamily="18" charset="0"/>
                          <a:cs typeface="Times New Roman" panose="02020603050405020304" pitchFamily="18" charset="0"/>
                        </a:rPr>
                        <m:t>𝑚</m:t>
                      </m:r>
                    </m:oMath>
                  </m:oMathPara>
                </a14:m>
                <a:endParaRPr lang="en-US">
                  <a:latin typeface="Times New Roman" panose="02020603050405020304" pitchFamily="18" charset="0"/>
                  <a:cs typeface="Times New Roman" panose="02020603050405020304" pitchFamily="18" charset="0"/>
                </a:endParaRPr>
              </a:p>
              <a:p>
                <a:pPr marL="0" indent="0" algn="ctr">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cs typeface="Times New Roman" panose="02020603050405020304" pitchFamily="18" charset="0"/>
                        </a:rPr>
                        <m:t>𝑎</m:t>
                      </m:r>
                      <m:r>
                        <a:rPr lang="en-US" b="0" i="1" smtClean="0">
                          <a:latin typeface="Cambria Math" panose="02040503050406030204" pitchFamily="18" charset="0"/>
                          <a:cs typeface="Times New Roman" panose="02020603050405020304" pitchFamily="18" charset="0"/>
                        </a:rPr>
                        <m:t>=70 </m:t>
                      </m:r>
                      <m:r>
                        <a:rPr lang="en-US" b="0" i="1" smtClean="0">
                          <a:latin typeface="Cambria Math" panose="02040503050406030204" pitchFamily="18" charset="0"/>
                          <a:cs typeface="Times New Roman" panose="02020603050405020304" pitchFamily="18" charset="0"/>
                        </a:rPr>
                        <m:t>𝑑𝑚</m:t>
                      </m:r>
                      <m:r>
                        <a:rPr lang="en-US" b="0" i="1" smtClean="0">
                          <a:latin typeface="Cambria Math" panose="02040503050406030204" pitchFamily="18" charset="0"/>
                          <a:cs typeface="Times New Roman" panose="02020603050405020304" pitchFamily="18" charset="0"/>
                        </a:rPr>
                        <m:t>=7 </m:t>
                      </m:r>
                      <m:r>
                        <a:rPr lang="en-US" b="0" i="1" smtClean="0">
                          <a:latin typeface="Cambria Math" panose="02040503050406030204" pitchFamily="18" charset="0"/>
                          <a:cs typeface="Times New Roman" panose="02020603050405020304" pitchFamily="18" charset="0"/>
                        </a:rPr>
                        <m:t>𝑚</m:t>
                      </m:r>
                    </m:oMath>
                  </m:oMathPara>
                </a14:m>
                <a:endParaRPr lang="en-US">
                  <a:latin typeface="Times New Roman" panose="02020603050405020304" pitchFamily="18" charset="0"/>
                  <a:cs typeface="Times New Roman" panose="02020603050405020304" pitchFamily="18" charset="0"/>
                </a:endParaRPr>
              </a:p>
              <a:p>
                <a:pPr marL="0" indent="0">
                  <a:buNone/>
                </a:pPr>
                <a:r>
                  <a:rPr lang="en-US">
                    <a:latin typeface="Times New Roman" panose="02020603050405020304" pitchFamily="18" charset="0"/>
                    <a:cs typeface="Times New Roman" panose="02020603050405020304" pitchFamily="18" charset="0"/>
                  </a:rPr>
                  <a:t>Công thức tính diện tích hình thang cân là:</a:t>
                </a:r>
              </a:p>
              <a:p>
                <a:pPr marL="0" indent="0" algn="ctr">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cs typeface="Times New Roman" panose="02020603050405020304" pitchFamily="18" charset="0"/>
                        </a:rPr>
                        <m:t>𝑆</m:t>
                      </m:r>
                      <m:r>
                        <a:rPr lang="en-US" b="0" i="1" smtClean="0">
                          <a:latin typeface="Cambria Math" panose="02040503050406030204" pitchFamily="18" charset="0"/>
                          <a:cs typeface="Times New Roman" panose="02020603050405020304" pitchFamily="18" charset="0"/>
                        </a:rPr>
                        <m:t>=</m:t>
                      </m:r>
                      <m:r>
                        <a:rPr lang="en-US" b="0" i="1" smtClean="0">
                          <a:latin typeface="Cambria Math" panose="02040503050406030204" pitchFamily="18" charset="0"/>
                          <a:cs typeface="Times New Roman" panose="02020603050405020304" pitchFamily="18" charset="0"/>
                        </a:rPr>
                        <m:t>h</m:t>
                      </m:r>
                      <m:r>
                        <a:rPr lang="en-US" b="0" i="0" smtClean="0">
                          <a:latin typeface="Cambria Math" panose="02040503050406030204" pitchFamily="18" charset="0"/>
                          <a:cs typeface="Times New Roman" panose="02020603050405020304" pitchFamily="18" charset="0"/>
                        </a:rPr>
                        <m:t>.</m:t>
                      </m:r>
                      <m:r>
                        <m:rPr>
                          <m:sty m:val="p"/>
                        </m:rPr>
                        <a:rPr lang="en-US" b="0" i="0" smtClean="0">
                          <a:latin typeface="Cambria Math" panose="02040503050406030204" pitchFamily="18" charset="0"/>
                          <a:cs typeface="Times New Roman" panose="02020603050405020304" pitchFamily="18" charset="0"/>
                        </a:rPr>
                        <m:t>a</m:t>
                      </m:r>
                      <m:r>
                        <a:rPr lang="en-US" b="0" i="0" smtClean="0">
                          <a:latin typeface="Cambria Math" panose="02040503050406030204" pitchFamily="18" charset="0"/>
                          <a:cs typeface="Times New Roman" panose="02020603050405020304" pitchFamily="18" charset="0"/>
                        </a:rPr>
                        <m:t>=</m:t>
                      </m:r>
                      <m:r>
                        <a:rPr lang="en-US" b="0" i="1" smtClean="0">
                          <a:latin typeface="Cambria Math" panose="02040503050406030204" pitchFamily="18" charset="0"/>
                          <a:cs typeface="Times New Roman" panose="02020603050405020304" pitchFamily="18" charset="0"/>
                        </a:rPr>
                        <m:t>5.7</m:t>
                      </m:r>
                      <m:r>
                        <a:rPr lang="en-US" b="0" i="1" smtClean="0">
                          <a:latin typeface="Cambria Math" panose="02040503050406030204" pitchFamily="18" charset="0"/>
                          <a:ea typeface="Cambria Math" panose="02040503050406030204" pitchFamily="18" charset="0"/>
                          <a:cs typeface="Times New Roman" panose="02020603050405020304" pitchFamily="18" charset="0"/>
                        </a:rPr>
                        <m:t>=35(</m:t>
                      </m:r>
                      <m:sSup>
                        <m:sSupPr>
                          <m:ctrlPr>
                            <a:rPr lang="en-US" b="0" i="1" smtClean="0">
                              <a:latin typeface="Cambria Math" panose="02040503050406030204" pitchFamily="18" charset="0"/>
                              <a:ea typeface="Cambria Math" panose="02040503050406030204" pitchFamily="18" charset="0"/>
                              <a:cs typeface="Times New Roman" panose="02020603050405020304" pitchFamily="18" charset="0"/>
                            </a:rPr>
                          </m:ctrlPr>
                        </m:sSupPr>
                        <m:e>
                          <m:r>
                            <a:rPr lang="en-US" b="0" i="1" smtClean="0">
                              <a:latin typeface="Cambria Math" panose="02040503050406030204" pitchFamily="18" charset="0"/>
                              <a:ea typeface="Cambria Math" panose="02040503050406030204" pitchFamily="18" charset="0"/>
                              <a:cs typeface="Times New Roman" panose="02020603050405020304" pitchFamily="18" charset="0"/>
                            </a:rPr>
                            <m:t>𝑚</m:t>
                          </m:r>
                        </m:e>
                        <m:sup>
                          <m:r>
                            <a:rPr lang="en-US" b="0" i="1" smtClean="0">
                              <a:latin typeface="Cambria Math" panose="02040503050406030204" pitchFamily="18" charset="0"/>
                              <a:ea typeface="Cambria Math" panose="02040503050406030204" pitchFamily="18" charset="0"/>
                              <a:cs typeface="Times New Roman" panose="02020603050405020304" pitchFamily="18" charset="0"/>
                            </a:rPr>
                            <m:t>2</m:t>
                          </m:r>
                        </m:sup>
                      </m:sSup>
                      <m:r>
                        <a:rPr lang="en-US" b="0" i="1" smtClean="0">
                          <a:latin typeface="Cambria Math" panose="02040503050406030204" pitchFamily="18" charset="0"/>
                          <a:ea typeface="Cambria Math" panose="02040503050406030204" pitchFamily="18" charset="0"/>
                          <a:cs typeface="Times New Roman" panose="02020603050405020304" pitchFamily="18" charset="0"/>
                        </a:rPr>
                        <m:t>)</m:t>
                      </m:r>
                    </m:oMath>
                  </m:oMathPara>
                </a14:m>
                <a:endParaRPr lang="en-US">
                  <a:latin typeface="Times New Roman" panose="02020603050405020304" pitchFamily="18" charset="0"/>
                  <a:cs typeface="Times New Roman" panose="02020603050405020304" pitchFamily="18" charset="0"/>
                </a:endParaRPr>
              </a:p>
              <a:p>
                <a:pPr marL="0" indent="0">
                  <a:buNone/>
                </a:pPr>
                <a:r>
                  <a:rPr lang="en-US">
                    <a:latin typeface="Times New Roman" panose="02020603050405020304" pitchFamily="18" charset="0"/>
                    <a:cs typeface="Times New Roman" panose="02020603050405020304" pitchFamily="18" charset="0"/>
                  </a:rPr>
                  <a:t>Vậy ta được diện tích hình bình hành bằng 35 m</a:t>
                </a:r>
                <a:r>
                  <a:rPr lang="en-US" baseline="30000">
                    <a:latin typeface="Times New Roman" panose="02020603050405020304" pitchFamily="18" charset="0"/>
                    <a:cs typeface="Times New Roman" panose="02020603050405020304" pitchFamily="18" charset="0"/>
                  </a:rPr>
                  <a:t>2</a:t>
                </a:r>
                <a:r>
                  <a:rPr lang="en-US">
                    <a:latin typeface="Times New Roman" panose="02020603050405020304" pitchFamily="18" charset="0"/>
                    <a:cs typeface="Times New Roman" panose="02020603050405020304" pitchFamily="18" charset="0"/>
                  </a:rPr>
                  <a:t>. Từ đó ta chọn đáp án (A).</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6023" y="3106615"/>
                <a:ext cx="10528663" cy="3516254"/>
              </a:xfrm>
              <a:blipFill>
                <a:blip r:embed="rId2"/>
                <a:stretch>
                  <a:fillRect l="-1158" t="-3125" r="-926" b="-2257"/>
                </a:stretch>
              </a:blipFill>
            </p:spPr>
            <p:txBody>
              <a:bodyPr/>
              <a:lstStyle/>
              <a:p>
                <a:r>
                  <a:rPr lang="en-US">
                    <a:noFill/>
                  </a:rPr>
                  <a:t> </a:t>
                </a:r>
              </a:p>
            </p:txBody>
          </p:sp>
        </mc:Fallback>
      </mc:AlternateContent>
      <p:sp>
        <p:nvSpPr>
          <p:cNvPr id="14" name="TextBox 13"/>
          <p:cNvSpPr txBox="1"/>
          <p:nvPr/>
        </p:nvSpPr>
        <p:spPr>
          <a:xfrm>
            <a:off x="5583013" y="2603975"/>
            <a:ext cx="777777" cy="369332"/>
          </a:xfrm>
          <a:prstGeom prst="rect">
            <a:avLst/>
          </a:prstGeom>
          <a:noFill/>
        </p:spPr>
        <p:txBody>
          <a:bodyPr wrap="none" rtlCol="0">
            <a:spAutoFit/>
          </a:bodyPr>
          <a:lstStyle/>
          <a:p>
            <a:r>
              <a:rPr lang="en-US"/>
              <a:t>70 dm</a:t>
            </a:r>
          </a:p>
        </p:txBody>
      </p:sp>
      <p:sp>
        <p:nvSpPr>
          <p:cNvPr id="15" name="TextBox 14"/>
          <p:cNvSpPr txBox="1"/>
          <p:nvPr/>
        </p:nvSpPr>
        <p:spPr>
          <a:xfrm>
            <a:off x="5971902" y="1541864"/>
            <a:ext cx="777777" cy="369332"/>
          </a:xfrm>
          <a:prstGeom prst="rect">
            <a:avLst/>
          </a:prstGeom>
          <a:noFill/>
        </p:spPr>
        <p:txBody>
          <a:bodyPr wrap="none" rtlCol="0">
            <a:spAutoFit/>
          </a:bodyPr>
          <a:lstStyle/>
          <a:p>
            <a:r>
              <a:rPr lang="en-US"/>
              <a:t>50 dm</a:t>
            </a:r>
          </a:p>
        </p:txBody>
      </p:sp>
      <p:sp>
        <p:nvSpPr>
          <p:cNvPr id="4" name="Parallelogram 3"/>
          <p:cNvSpPr/>
          <p:nvPr/>
        </p:nvSpPr>
        <p:spPr>
          <a:xfrm>
            <a:off x="4228010" y="890509"/>
            <a:ext cx="3487783" cy="1672045"/>
          </a:xfrm>
          <a:prstGeom prst="parallelogram">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a:stCxn id="4" idx="0"/>
            <a:endCxn id="4" idx="4"/>
          </p:cNvCxnSpPr>
          <p:nvPr/>
        </p:nvCxnSpPr>
        <p:spPr>
          <a:xfrm>
            <a:off x="5971901" y="890509"/>
            <a:ext cx="0" cy="167204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559538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down)">
                                      <p:cBhvr>
                                        <p:cTn id="7" dur="500"/>
                                        <p:tgtEl>
                                          <p:spTgt spid="14"/>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wipe(down)">
                                      <p:cBhvr>
                                        <p:cTn id="10" dur="500"/>
                                        <p:tgtEl>
                                          <p:spTgt spid="15"/>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down)">
                                      <p:cBhvr>
                                        <p:cTn id="13" dur="500"/>
                                        <p:tgtEl>
                                          <p:spTgt spid="4"/>
                                        </p:tgtEl>
                                      </p:cBhvr>
                                    </p:animEffect>
                                  </p:childTnLst>
                                </p:cTn>
                              </p:par>
                              <p:par>
                                <p:cTn id="14" presetID="22" presetClass="entr" presetSubtype="4" fill="hold"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down)">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barn(inVertical)">
                                      <p:cBhvr>
                                        <p:cTn id="21" dur="5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barn(inVertical)">
                                      <p:cBhvr>
                                        <p:cTn id="26" dur="500"/>
                                        <p:tgtEl>
                                          <p:spTgt spid="3">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Effect transition="in" filter="barn(inVertical)">
                                      <p:cBhvr>
                                        <p:cTn id="31" dur="500"/>
                                        <p:tgtEl>
                                          <p:spTgt spid="3">
                                            <p:txEl>
                                              <p:pRg st="2" end="2"/>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Effect transition="in" filter="barn(inVertical)">
                                      <p:cBhvr>
                                        <p:cTn id="36" dur="500"/>
                                        <p:tgtEl>
                                          <p:spTgt spid="3">
                                            <p:txEl>
                                              <p:pRg st="3" end="3"/>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barn(inVertical)">
                                      <p:cBhvr>
                                        <p:cTn id="41" dur="500"/>
                                        <p:tgtEl>
                                          <p:spTgt spid="3">
                                            <p:txEl>
                                              <p:pRg st="4" end="4"/>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grpId="0" nodeType="clickEffect">
                                  <p:stCondLst>
                                    <p:cond delay="0"/>
                                  </p:stCondLst>
                                  <p:childTnLst>
                                    <p:set>
                                      <p:cBhvr>
                                        <p:cTn id="45" dur="1" fill="hold">
                                          <p:stCondLst>
                                            <p:cond delay="0"/>
                                          </p:stCondLst>
                                        </p:cTn>
                                        <p:tgtEl>
                                          <p:spTgt spid="3">
                                            <p:txEl>
                                              <p:pRg st="5" end="5"/>
                                            </p:txEl>
                                          </p:spTgt>
                                        </p:tgtEl>
                                        <p:attrNameLst>
                                          <p:attrName>style.visibility</p:attrName>
                                        </p:attrNameLst>
                                      </p:cBhvr>
                                      <p:to>
                                        <p:strVal val="visible"/>
                                      </p:to>
                                    </p:set>
                                    <p:animEffect transition="in" filter="barn(inVertical)">
                                      <p:cBhvr>
                                        <p:cTn id="4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4" grpId="0"/>
      <p:bldP spid="15" grpId="0"/>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BAAA29DC-88BA-49A0-9D59-FFC250AF7952}"/>
              </a:ext>
            </a:extLst>
          </p:cNvPr>
          <p:cNvSpPr>
            <a:spLocks noChangeArrowheads="1"/>
          </p:cNvSpPr>
          <p:nvPr/>
        </p:nvSpPr>
        <p:spPr bwMode="auto">
          <a:xfrm>
            <a:off x="579120" y="131064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vi-VN"/>
          </a:p>
        </p:txBody>
      </p:sp>
      <p:pic>
        <p:nvPicPr>
          <p:cNvPr id="2049" name="Picture 13">
            <a:extLst>
              <a:ext uri="{FF2B5EF4-FFF2-40B4-BE49-F238E27FC236}">
                <a16:creationId xmlns:a16="http://schemas.microsoft.com/office/drawing/2014/main" id="{0C5CBD54-F6AD-40B9-A1F3-345C525449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62321" y="1407861"/>
            <a:ext cx="3850559" cy="1692362"/>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a:extLst>
              <a:ext uri="{FF2B5EF4-FFF2-40B4-BE49-F238E27FC236}">
                <a16:creationId xmlns:a16="http://schemas.microsoft.com/office/drawing/2014/main" id="{4B18EA4D-FC8A-47BB-8418-9B043CF42371}"/>
              </a:ext>
            </a:extLst>
          </p:cNvPr>
          <p:cNvSpPr>
            <a:spLocks noChangeArrowheads="1"/>
          </p:cNvSpPr>
          <p:nvPr/>
        </p:nvSpPr>
        <p:spPr bwMode="auto">
          <a:xfrm>
            <a:off x="258413" y="253699"/>
            <a:ext cx="9743373"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vi-VN" altLang="vi-VN" sz="24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Câu 3.</a:t>
            </a:r>
            <a:r>
              <a:rPr kumimoji="0" lang="vi-VN" altLang="vi-VN"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Người ta cần xây tường rào cho một khu vườn như hình bên.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vi-VN" altLang="vi-VN"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Mỗi mét tường rào tốn 250 nghìn đồng. Cần bao nhiêu tiền để xây tường rào?</a:t>
            </a:r>
            <a:endParaRPr kumimoji="0" lang="vi-VN" altLang="vi-VN" sz="24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vi-VN" altLang="vi-VN"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 27 500 000 đồng</a:t>
            </a:r>
            <a:endParaRPr kumimoji="0" lang="vi-VN" altLang="vi-VN" sz="24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vi-VN" altLang="vi-VN"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 150 000 000 đồng</a:t>
            </a:r>
            <a:endParaRPr kumimoji="0" lang="vi-VN" altLang="vi-VN" sz="24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vi-VN" altLang="vi-VN"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 13 750 000 đồng</a:t>
            </a:r>
            <a:endParaRPr kumimoji="0" lang="vi-VN" altLang="vi-VN" sz="24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vi-VN" altLang="vi-VN"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 600 nghìn đồng.</a:t>
            </a:r>
            <a:endParaRPr kumimoji="0" lang="vi-VN" altLang="vi-VN" sz="2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079401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0788A79-2845-49E5-BFE4-86F6258B22EF}"/>
              </a:ext>
            </a:extLst>
          </p:cNvPr>
          <p:cNvSpPr txBox="1"/>
          <p:nvPr/>
        </p:nvSpPr>
        <p:spPr>
          <a:xfrm>
            <a:off x="451944" y="312030"/>
            <a:ext cx="11256579" cy="2677656"/>
          </a:xfrm>
          <a:prstGeom prst="rect">
            <a:avLst/>
          </a:prstGeom>
          <a:noFill/>
        </p:spPr>
        <p:txBody>
          <a:bodyPr wrap="square">
            <a:spAutoFit/>
          </a:bodyPr>
          <a:lstStyle/>
          <a:p>
            <a:pPr algn="just"/>
            <a:r>
              <a:rPr lang="vi-VN" sz="2400" b="1" dirty="0">
                <a:solidFill>
                  <a:srgbClr val="000000"/>
                </a:solidFill>
                <a:effectLst/>
                <a:latin typeface="Times New Roman" panose="02020603050405020304" pitchFamily="18" charset="0"/>
                <a:ea typeface="Calibri" panose="020F0502020204030204" pitchFamily="34" charset="0"/>
              </a:rPr>
              <a:t>Câu </a:t>
            </a:r>
            <a:r>
              <a:rPr lang="vi-VN" sz="2400" b="1" dirty="0">
                <a:solidFill>
                  <a:srgbClr val="000000"/>
                </a:solidFill>
                <a:latin typeface="Times New Roman" panose="02020603050405020304" pitchFamily="18" charset="0"/>
                <a:ea typeface="Calibri" panose="020F0502020204030204" pitchFamily="34" charset="0"/>
              </a:rPr>
              <a:t>4</a:t>
            </a:r>
            <a:r>
              <a:rPr lang="vi-VN" sz="2400" b="1" dirty="0">
                <a:solidFill>
                  <a:srgbClr val="000000"/>
                </a:solidFill>
                <a:effectLst/>
                <a:latin typeface="Times New Roman" panose="02020603050405020304" pitchFamily="18" charset="0"/>
                <a:ea typeface="Calibri" panose="020F0502020204030204" pitchFamily="34" charset="0"/>
              </a:rPr>
              <a:t>.</a:t>
            </a:r>
            <a:r>
              <a:rPr lang="vi-VN" sz="2400" dirty="0">
                <a:solidFill>
                  <a:srgbClr val="000000"/>
                </a:solidFill>
                <a:effectLst/>
                <a:latin typeface="Times New Roman" panose="02020603050405020304" pitchFamily="18" charset="0"/>
                <a:ea typeface="Calibri" panose="020F0502020204030204" pitchFamily="34" charset="0"/>
              </a:rPr>
              <a:t> Cuối năm thu hoạch cà chua cứ trung bình trên 1m</a:t>
            </a:r>
            <a:r>
              <a:rPr lang="vi-VN" sz="2400" baseline="30000" dirty="0">
                <a:solidFill>
                  <a:srgbClr val="000000"/>
                </a:solidFill>
                <a:effectLst/>
                <a:latin typeface="Times New Roman" panose="02020603050405020304" pitchFamily="18" charset="0"/>
                <a:ea typeface="Calibri" panose="020F0502020204030204" pitchFamily="34" charset="0"/>
              </a:rPr>
              <a:t>2</a:t>
            </a:r>
            <a:r>
              <a:rPr lang="vi-VN" sz="2400" dirty="0">
                <a:solidFill>
                  <a:srgbClr val="000000"/>
                </a:solidFill>
                <a:effectLst/>
                <a:latin typeface="Times New Roman" panose="02020603050405020304" pitchFamily="18" charset="0"/>
                <a:ea typeface="Calibri" panose="020F0502020204030204" pitchFamily="34" charset="0"/>
              </a:rPr>
              <a:t> chú Nông bán được  50 000 đồng. Hỏi cả khu vườn chú bán được bao nhiêu? Biết khu vườn đó là hình chữ nhật có chiều dài là 100m, chiều rộng là 50m.</a:t>
            </a:r>
            <a:endParaRPr lang="vi-VN" sz="2400" dirty="0">
              <a:effectLst/>
              <a:latin typeface="Times New Roman" panose="02020603050405020304" pitchFamily="18" charset="0"/>
              <a:ea typeface="Calibri" panose="020F0502020204030204" pitchFamily="34" charset="0"/>
            </a:endParaRPr>
          </a:p>
          <a:p>
            <a:pPr algn="just"/>
            <a:r>
              <a:rPr lang="vi-VN" sz="2400" dirty="0">
                <a:solidFill>
                  <a:srgbClr val="000000"/>
                </a:solidFill>
                <a:effectLst/>
                <a:latin typeface="Times New Roman" panose="02020603050405020304" pitchFamily="18" charset="0"/>
                <a:ea typeface="Calibri" panose="020F0502020204030204" pitchFamily="34" charset="0"/>
              </a:rPr>
              <a:t>A. 50 000 000 đồng	 </a:t>
            </a:r>
            <a:endParaRPr lang="vi-VN" sz="2400" dirty="0">
              <a:effectLst/>
              <a:latin typeface="Times New Roman" panose="02020603050405020304" pitchFamily="18" charset="0"/>
              <a:ea typeface="Calibri" panose="020F0502020204030204" pitchFamily="34" charset="0"/>
            </a:endParaRPr>
          </a:p>
          <a:p>
            <a:pPr algn="just"/>
            <a:r>
              <a:rPr lang="vi-VN" sz="2400" dirty="0">
                <a:solidFill>
                  <a:srgbClr val="000000"/>
                </a:solidFill>
                <a:effectLst/>
                <a:latin typeface="Times New Roman" panose="02020603050405020304" pitchFamily="18" charset="0"/>
                <a:ea typeface="Calibri" panose="020F0502020204030204" pitchFamily="34" charset="0"/>
              </a:rPr>
              <a:t>B. 2 500 000 đồng       </a:t>
            </a:r>
            <a:endParaRPr lang="vi-VN" sz="2400" dirty="0">
              <a:effectLst/>
              <a:latin typeface="Times New Roman" panose="02020603050405020304" pitchFamily="18" charset="0"/>
              <a:ea typeface="Calibri" panose="020F0502020204030204" pitchFamily="34" charset="0"/>
            </a:endParaRPr>
          </a:p>
          <a:p>
            <a:pPr algn="just"/>
            <a:r>
              <a:rPr lang="vi-VN" sz="2400" dirty="0">
                <a:solidFill>
                  <a:srgbClr val="000000"/>
                </a:solidFill>
                <a:effectLst/>
                <a:highlight>
                  <a:srgbClr val="FFFF00"/>
                </a:highlight>
                <a:latin typeface="Times New Roman" panose="02020603050405020304" pitchFamily="18" charset="0"/>
                <a:ea typeface="Calibri" panose="020F0502020204030204" pitchFamily="34" charset="0"/>
              </a:rPr>
              <a:t>C. 250 000 000 đồng</a:t>
            </a:r>
            <a:r>
              <a:rPr lang="vi-VN" sz="2400" dirty="0">
                <a:solidFill>
                  <a:srgbClr val="000000"/>
                </a:solidFill>
                <a:effectLst/>
                <a:latin typeface="Times New Roman" panose="02020603050405020304" pitchFamily="18" charset="0"/>
                <a:ea typeface="Calibri" panose="020F0502020204030204" pitchFamily="34" charset="0"/>
              </a:rPr>
              <a:t>      </a:t>
            </a:r>
            <a:endParaRPr lang="vi-VN" sz="2400" dirty="0">
              <a:effectLst/>
              <a:latin typeface="Times New Roman" panose="02020603050405020304" pitchFamily="18" charset="0"/>
              <a:ea typeface="Calibri" panose="020F0502020204030204" pitchFamily="34" charset="0"/>
            </a:endParaRPr>
          </a:p>
          <a:p>
            <a:r>
              <a:rPr lang="vi-VN" sz="2400" dirty="0">
                <a:solidFill>
                  <a:srgbClr val="000000"/>
                </a:solidFill>
                <a:effectLst/>
                <a:latin typeface="Times New Roman" panose="02020603050405020304" pitchFamily="18" charset="0"/>
                <a:ea typeface="Calibri" panose="020F0502020204030204" pitchFamily="34" charset="0"/>
              </a:rPr>
              <a:t>D. 25 000 000 đồng </a:t>
            </a:r>
            <a:endParaRPr lang="vi-VN" sz="2400" dirty="0"/>
          </a:p>
        </p:txBody>
      </p:sp>
    </p:spTree>
    <p:extLst>
      <p:ext uri="{BB962C8B-B14F-4D97-AF65-F5344CB8AC3E}">
        <p14:creationId xmlns:p14="http://schemas.microsoft.com/office/powerpoint/2010/main" val="406036712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644</TotalTime>
  <Words>1162</Words>
  <Application>Microsoft Office PowerPoint</Application>
  <PresentationFormat>Widescreen</PresentationFormat>
  <Paragraphs>107</Paragraphs>
  <Slides>19</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19</vt:i4>
      </vt:variant>
    </vt:vector>
  </HeadingPairs>
  <TitlesOfParts>
    <vt:vector size="27" baseType="lpstr">
      <vt:lpstr>Arial</vt:lpstr>
      <vt:lpstr>Calibri</vt:lpstr>
      <vt:lpstr>Calibri Light</vt:lpstr>
      <vt:lpstr>Cambria Math</vt:lpstr>
      <vt:lpstr>Times New Roman</vt:lpstr>
      <vt:lpstr>Office Theme</vt:lpstr>
      <vt:lpstr>Equation</vt:lpstr>
      <vt:lpstr>MathType 7.0 Equation</vt:lpstr>
      <vt:lpstr>BÀI GIẢNG MÔN TOÁN 6</vt:lpstr>
      <vt:lpstr>I. PHẦN KHỞI ĐỘNG</vt:lpstr>
      <vt:lpstr> PHẦN KHỞI ĐỘNG</vt:lpstr>
      <vt:lpstr>II. CÂU HỎI TRẮC NGHIỆM</vt:lpstr>
      <vt:lpstr>Giải</vt:lpstr>
      <vt:lpstr>II. CÂU HỎI TRẮC NGHIỆM</vt:lpstr>
      <vt:lpstr>Giải</vt:lpstr>
      <vt:lpstr>PowerPoint Presentation</vt:lpstr>
      <vt:lpstr>PowerPoint Presentation</vt:lpstr>
      <vt:lpstr>PowerPoint Presentation</vt:lpstr>
      <vt:lpstr>PowerPoint Presentation</vt:lpstr>
      <vt:lpstr>PowerPoint Presentation</vt:lpstr>
      <vt:lpstr>III. BÀI TẬP TỰ LUẬN</vt:lpstr>
      <vt:lpstr>III. BÀI TẬP TỰ LUẬN</vt:lpstr>
      <vt:lpstr>III. BÀI TẬP TỰ LUẬN</vt:lpstr>
      <vt:lpstr>Giải</vt:lpstr>
      <vt:lpstr>PowerPoint Presentation</vt:lpstr>
      <vt:lpstr>PowerPoint Presentation</vt:lpstr>
      <vt:lpstr>KẾT THÚC BÀI GIẢNG CHÚC CÁC EM HỌC TỐT!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GIẢNG MÔN TOÁN 6</dc:title>
  <dc:creator>DELL</dc:creator>
  <cp:lastModifiedBy>Văn Tân Lê</cp:lastModifiedBy>
  <cp:revision>127</cp:revision>
  <dcterms:created xsi:type="dcterms:W3CDTF">2021-08-31T10:30:12Z</dcterms:created>
  <dcterms:modified xsi:type="dcterms:W3CDTF">2021-11-16T17:29:20Z</dcterms:modified>
</cp:coreProperties>
</file>