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81" r:id="rId3"/>
    <p:sldId id="282" r:id="rId4"/>
    <p:sldId id="266" r:id="rId5"/>
    <p:sldId id="267" r:id="rId6"/>
    <p:sldId id="268" r:id="rId7"/>
    <p:sldId id="269" r:id="rId8"/>
    <p:sldId id="284" r:id="rId9"/>
    <p:sldId id="285" r:id="rId10"/>
    <p:sldId id="286" r:id="rId11"/>
    <p:sldId id="287" r:id="rId12"/>
    <p:sldId id="288" r:id="rId13"/>
    <p:sldId id="273" r:id="rId14"/>
    <p:sldId id="275" r:id="rId15"/>
    <p:sldId id="277" r:id="rId16"/>
    <p:sldId id="278" r:id="rId17"/>
    <p:sldId id="260" r:id="rId18"/>
    <p:sldId id="283" r:id="rId19"/>
    <p:sldId id="259"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487CA7"/>
    <a:srgbClr val="F357BB"/>
    <a:srgbClr val="F852D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1" d="100"/>
          <a:sy n="61" d="100"/>
        </p:scale>
        <p:origin x="156" y="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image" Target="../media/image12.wmf"/><Relationship Id="rId1" Type="http://schemas.openxmlformats.org/officeDocument/2006/relationships/image" Target="../media/image11.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4E3C447-7535-438D-944B-1EE48E941F5A}" type="datetimeFigureOut">
              <a:rPr lang="en-US" smtClean="0"/>
              <a:t>11/16/2021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97C25D-698F-4760-9D1D-BD2BBA5690CB}" type="slidenum">
              <a:rPr lang="en-US" smtClean="0"/>
              <a:t>‹#›</a:t>
            </a:fld>
            <a:endParaRPr lang="en-US"/>
          </a:p>
        </p:txBody>
      </p:sp>
    </p:spTree>
    <p:extLst>
      <p:ext uri="{BB962C8B-B14F-4D97-AF65-F5344CB8AC3E}">
        <p14:creationId xmlns:p14="http://schemas.microsoft.com/office/powerpoint/2010/main" val="18940741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4E3C447-7535-438D-944B-1EE48E941F5A}" type="datetimeFigureOut">
              <a:rPr lang="en-US" smtClean="0"/>
              <a:t>11/16/2021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97C25D-698F-4760-9D1D-BD2BBA5690CB}" type="slidenum">
              <a:rPr lang="en-US" smtClean="0"/>
              <a:t>‹#›</a:t>
            </a:fld>
            <a:endParaRPr lang="en-US"/>
          </a:p>
        </p:txBody>
      </p:sp>
    </p:spTree>
    <p:extLst>
      <p:ext uri="{BB962C8B-B14F-4D97-AF65-F5344CB8AC3E}">
        <p14:creationId xmlns:p14="http://schemas.microsoft.com/office/powerpoint/2010/main" val="33896356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4E3C447-7535-438D-944B-1EE48E941F5A}" type="datetimeFigureOut">
              <a:rPr lang="en-US" smtClean="0"/>
              <a:t>11/16/2021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97C25D-698F-4760-9D1D-BD2BBA5690CB}" type="slidenum">
              <a:rPr lang="en-US" smtClean="0"/>
              <a:t>‹#›</a:t>
            </a:fld>
            <a:endParaRPr lang="en-US"/>
          </a:p>
        </p:txBody>
      </p:sp>
    </p:spTree>
    <p:extLst>
      <p:ext uri="{BB962C8B-B14F-4D97-AF65-F5344CB8AC3E}">
        <p14:creationId xmlns:p14="http://schemas.microsoft.com/office/powerpoint/2010/main" val="8434285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4E3C447-7535-438D-944B-1EE48E941F5A}" type="datetimeFigureOut">
              <a:rPr lang="en-US" smtClean="0"/>
              <a:t>11/16/2021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97C25D-698F-4760-9D1D-BD2BBA5690CB}" type="slidenum">
              <a:rPr lang="en-US" smtClean="0"/>
              <a:t>‹#›</a:t>
            </a:fld>
            <a:endParaRPr lang="en-US"/>
          </a:p>
        </p:txBody>
      </p:sp>
    </p:spTree>
    <p:extLst>
      <p:ext uri="{BB962C8B-B14F-4D97-AF65-F5344CB8AC3E}">
        <p14:creationId xmlns:p14="http://schemas.microsoft.com/office/powerpoint/2010/main" val="21260897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4E3C447-7535-438D-944B-1EE48E941F5A}" type="datetimeFigureOut">
              <a:rPr lang="en-US" smtClean="0"/>
              <a:t>11/16/2021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97C25D-698F-4760-9D1D-BD2BBA5690CB}" type="slidenum">
              <a:rPr lang="en-US" smtClean="0"/>
              <a:t>‹#›</a:t>
            </a:fld>
            <a:endParaRPr lang="en-US"/>
          </a:p>
        </p:txBody>
      </p:sp>
    </p:spTree>
    <p:extLst>
      <p:ext uri="{BB962C8B-B14F-4D97-AF65-F5344CB8AC3E}">
        <p14:creationId xmlns:p14="http://schemas.microsoft.com/office/powerpoint/2010/main" val="1457634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4E3C447-7535-438D-944B-1EE48E941F5A}" type="datetimeFigureOut">
              <a:rPr lang="en-US" smtClean="0"/>
              <a:t>11/16/2021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97C25D-698F-4760-9D1D-BD2BBA5690CB}" type="slidenum">
              <a:rPr lang="en-US" smtClean="0"/>
              <a:t>‹#›</a:t>
            </a:fld>
            <a:endParaRPr lang="en-US"/>
          </a:p>
        </p:txBody>
      </p:sp>
    </p:spTree>
    <p:extLst>
      <p:ext uri="{BB962C8B-B14F-4D97-AF65-F5344CB8AC3E}">
        <p14:creationId xmlns:p14="http://schemas.microsoft.com/office/powerpoint/2010/main" val="37689552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4E3C447-7535-438D-944B-1EE48E941F5A}" type="datetimeFigureOut">
              <a:rPr lang="en-US" smtClean="0"/>
              <a:t>11/16/2021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397C25D-698F-4760-9D1D-BD2BBA5690CB}" type="slidenum">
              <a:rPr lang="en-US" smtClean="0"/>
              <a:t>‹#›</a:t>
            </a:fld>
            <a:endParaRPr lang="en-US"/>
          </a:p>
        </p:txBody>
      </p:sp>
    </p:spTree>
    <p:extLst>
      <p:ext uri="{BB962C8B-B14F-4D97-AF65-F5344CB8AC3E}">
        <p14:creationId xmlns:p14="http://schemas.microsoft.com/office/powerpoint/2010/main" val="25118539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4E3C447-7535-438D-944B-1EE48E941F5A}" type="datetimeFigureOut">
              <a:rPr lang="en-US" smtClean="0"/>
              <a:t>11/16/2021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397C25D-698F-4760-9D1D-BD2BBA5690CB}" type="slidenum">
              <a:rPr lang="en-US" smtClean="0"/>
              <a:t>‹#›</a:t>
            </a:fld>
            <a:endParaRPr lang="en-US"/>
          </a:p>
        </p:txBody>
      </p:sp>
    </p:spTree>
    <p:extLst>
      <p:ext uri="{BB962C8B-B14F-4D97-AF65-F5344CB8AC3E}">
        <p14:creationId xmlns:p14="http://schemas.microsoft.com/office/powerpoint/2010/main" val="32652664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E3C447-7535-438D-944B-1EE48E941F5A}" type="datetimeFigureOut">
              <a:rPr lang="en-US" smtClean="0"/>
              <a:t>11/16/2021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397C25D-698F-4760-9D1D-BD2BBA5690CB}" type="slidenum">
              <a:rPr lang="en-US" smtClean="0"/>
              <a:t>‹#›</a:t>
            </a:fld>
            <a:endParaRPr lang="en-US"/>
          </a:p>
        </p:txBody>
      </p:sp>
    </p:spTree>
    <p:extLst>
      <p:ext uri="{BB962C8B-B14F-4D97-AF65-F5344CB8AC3E}">
        <p14:creationId xmlns:p14="http://schemas.microsoft.com/office/powerpoint/2010/main" val="8535184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4E3C447-7535-438D-944B-1EE48E941F5A}" type="datetimeFigureOut">
              <a:rPr lang="en-US" smtClean="0"/>
              <a:t>11/16/2021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97C25D-698F-4760-9D1D-BD2BBA5690CB}" type="slidenum">
              <a:rPr lang="en-US" smtClean="0"/>
              <a:t>‹#›</a:t>
            </a:fld>
            <a:endParaRPr lang="en-US"/>
          </a:p>
        </p:txBody>
      </p:sp>
    </p:spTree>
    <p:extLst>
      <p:ext uri="{BB962C8B-B14F-4D97-AF65-F5344CB8AC3E}">
        <p14:creationId xmlns:p14="http://schemas.microsoft.com/office/powerpoint/2010/main" val="39544728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4E3C447-7535-438D-944B-1EE48E941F5A}" type="datetimeFigureOut">
              <a:rPr lang="en-US" smtClean="0"/>
              <a:t>11/16/2021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97C25D-698F-4760-9D1D-BD2BBA5690CB}" type="slidenum">
              <a:rPr lang="en-US" smtClean="0"/>
              <a:t>‹#›</a:t>
            </a:fld>
            <a:endParaRPr lang="en-US"/>
          </a:p>
        </p:txBody>
      </p:sp>
    </p:spTree>
    <p:extLst>
      <p:ext uri="{BB962C8B-B14F-4D97-AF65-F5344CB8AC3E}">
        <p14:creationId xmlns:p14="http://schemas.microsoft.com/office/powerpoint/2010/main" val="15638228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pct5">
          <a:fgClr>
            <a:schemeClr val="bg1"/>
          </a:fgClr>
          <a:bgClr>
            <a:schemeClr val="bg1"/>
          </a:bgClr>
        </a:patt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E3C447-7535-438D-944B-1EE48E941F5A}" type="datetimeFigureOut">
              <a:rPr lang="en-US" smtClean="0"/>
              <a:t>11/16/2021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97C25D-698F-4760-9D1D-BD2BBA5690CB}" type="slidenum">
              <a:rPr lang="en-US" smtClean="0"/>
              <a:t>‹#›</a:t>
            </a:fld>
            <a:endParaRPr lang="en-US"/>
          </a:p>
        </p:txBody>
      </p:sp>
    </p:spTree>
    <p:extLst>
      <p:ext uri="{BB962C8B-B14F-4D97-AF65-F5344CB8AC3E}">
        <p14:creationId xmlns:p14="http://schemas.microsoft.com/office/powerpoint/2010/main" val="199385337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6.emf"/><Relationship Id="rId4" Type="http://schemas.openxmlformats.org/officeDocument/2006/relationships/image" Target="../media/image5.wmf"/></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8" Type="http://schemas.openxmlformats.org/officeDocument/2006/relationships/oleObject" Target="../embeddings/oleObject3.bin"/><Relationship Id="rId3" Type="http://schemas.openxmlformats.org/officeDocument/2006/relationships/image" Target="../media/image14.png"/><Relationship Id="rId7" Type="http://schemas.openxmlformats.org/officeDocument/2006/relationships/image" Target="../media/image11.wmf"/><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2.bin"/><Relationship Id="rId11" Type="http://schemas.openxmlformats.org/officeDocument/2006/relationships/image" Target="../media/image13.wmf"/><Relationship Id="rId5" Type="http://schemas.openxmlformats.org/officeDocument/2006/relationships/image" Target="../media/image10.png"/><Relationship Id="rId10" Type="http://schemas.openxmlformats.org/officeDocument/2006/relationships/oleObject" Target="../embeddings/oleObject4.bin"/><Relationship Id="rId4" Type="http://schemas.openxmlformats.org/officeDocument/2006/relationships/image" Target="../media/image15.png"/><Relationship Id="rId9" Type="http://schemas.openxmlformats.org/officeDocument/2006/relationships/image" Target="../media/image12.wmf"/></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1863634" y="1436912"/>
            <a:ext cx="8569235" cy="975769"/>
          </a:xfrm>
        </p:spPr>
        <p:txBody>
          <a:bodyPr>
            <a:normAutofit fontScale="90000"/>
          </a:bodyPr>
          <a:lstStyle/>
          <a:p>
            <a:r>
              <a:rPr lang="en-US" b="1">
                <a:solidFill>
                  <a:srgbClr val="FF0000"/>
                </a:solidFill>
                <a:latin typeface="Times New Roman" panose="02020603050405020304" pitchFamily="18" charset="0"/>
                <a:cs typeface="Times New Roman" panose="02020603050405020304" pitchFamily="18" charset="0"/>
              </a:rPr>
              <a:t>BÀI GIẢNG MÔN TOÁN 6</a:t>
            </a:r>
          </a:p>
        </p:txBody>
      </p:sp>
      <p:sp>
        <p:nvSpPr>
          <p:cNvPr id="5" name="TextBox 4"/>
          <p:cNvSpPr txBox="1"/>
          <p:nvPr/>
        </p:nvSpPr>
        <p:spPr>
          <a:xfrm>
            <a:off x="3369126" y="3265715"/>
            <a:ext cx="6810298" cy="923330"/>
          </a:xfrm>
          <a:prstGeom prst="rect">
            <a:avLst/>
          </a:prstGeom>
          <a:noFill/>
        </p:spPr>
        <p:txBody>
          <a:bodyPr wrap="square" rtlCol="0">
            <a:spAutoFit/>
          </a:bodyPr>
          <a:lstStyle/>
          <a:p>
            <a:pPr algn="ctr"/>
            <a:r>
              <a:rPr lang="en-US" sz="5400" b="1">
                <a:solidFill>
                  <a:srgbClr val="FF0000"/>
                </a:solidFill>
                <a:latin typeface="Times New Roman" panose="02020603050405020304" pitchFamily="18" charset="0"/>
                <a:cs typeface="Times New Roman" panose="02020603050405020304" pitchFamily="18" charset="0"/>
              </a:rPr>
              <a:t>ÔN TẬP CHƯƠNG 3</a:t>
            </a:r>
          </a:p>
        </p:txBody>
      </p:sp>
    </p:spTree>
    <p:extLst>
      <p:ext uri="{BB962C8B-B14F-4D97-AF65-F5344CB8AC3E}">
        <p14:creationId xmlns:p14="http://schemas.microsoft.com/office/powerpoint/2010/main" val="271642681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500">
        <p15:prstTrans prst="curtains"/>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CAF0E01E-0FF7-45B8-8F6D-171AE188BFE0}"/>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vi-VN"/>
          </a:p>
        </p:txBody>
      </p:sp>
      <p:pic>
        <p:nvPicPr>
          <p:cNvPr id="3073" name="Picture 15">
            <a:extLst>
              <a:ext uri="{FF2B5EF4-FFF2-40B4-BE49-F238E27FC236}">
                <a16:creationId xmlns:a16="http://schemas.microsoft.com/office/drawing/2014/main" id="{50936BB9-FF90-464B-89F5-15357A042C6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00620" y="1302484"/>
            <a:ext cx="3626420" cy="1635979"/>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a:extLst>
              <a:ext uri="{FF2B5EF4-FFF2-40B4-BE49-F238E27FC236}">
                <a16:creationId xmlns:a16="http://schemas.microsoft.com/office/drawing/2014/main" id="{D1B0B8D7-5B2D-4487-8FE6-FBE927C0D250}"/>
              </a:ext>
            </a:extLst>
          </p:cNvPr>
          <p:cNvSpPr>
            <a:spLocks noChangeArrowheads="1"/>
          </p:cNvSpPr>
          <p:nvPr/>
        </p:nvSpPr>
        <p:spPr bwMode="auto">
          <a:xfrm>
            <a:off x="122730" y="228600"/>
            <a:ext cx="11946540"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vi-VN" altLang="vi-VN" sz="2400" b="1"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Câu 5. </a:t>
            </a:r>
            <a:r>
              <a:rPr kumimoji="0" lang="vi-VN" altLang="vi-VN"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Ông An xây bờ rào xung quang miếng đất trồng cây cảnh hình bình hành như hình vẽ. </a:t>
            </a:r>
          </a:p>
          <a:p>
            <a:pPr marL="0" marR="0" lvl="0" indent="0" algn="l" defTabSz="914400" rtl="0" eaLnBrk="0" fontAlgn="base" latinLnBrk="0" hangingPunct="0">
              <a:lnSpc>
                <a:spcPct val="100000"/>
              </a:lnSpc>
              <a:spcBef>
                <a:spcPct val="0"/>
              </a:spcBef>
              <a:spcAft>
                <a:spcPct val="0"/>
              </a:spcAft>
              <a:buClrTx/>
              <a:buSzTx/>
              <a:buFontTx/>
              <a:buNone/>
              <a:tabLst/>
            </a:pPr>
            <a:r>
              <a:rPr kumimoji="0" lang="vi-VN" altLang="vi-VN"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Biết mỗi mét tường rào tốn 110 ngàn đồng. Hỏi ông xây xong bờ rào tốn bao nhiêu tiền?</a:t>
            </a:r>
            <a:endParaRPr kumimoji="0" lang="vi-VN" altLang="vi-VN" sz="2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vi-VN" altLang="vi-VN" sz="24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 4 400 000 đồng         </a:t>
            </a:r>
            <a:endParaRPr kumimoji="0" lang="vi-VN" altLang="vi-VN" sz="2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vi-VN" altLang="vi-VN" sz="24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B. 2 860 000 đồng</a:t>
            </a:r>
            <a:endParaRPr kumimoji="0" lang="vi-VN" altLang="vi-VN" sz="2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vi-VN" altLang="vi-VN" sz="24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C. 8 800 000 đồng                    </a:t>
            </a:r>
          </a:p>
          <a:p>
            <a:pPr marL="0" marR="0" lvl="0" indent="0" algn="l" defTabSz="914400" rtl="0" eaLnBrk="0" fontAlgn="base" latinLnBrk="0" hangingPunct="0">
              <a:lnSpc>
                <a:spcPct val="100000"/>
              </a:lnSpc>
              <a:spcBef>
                <a:spcPct val="0"/>
              </a:spcBef>
              <a:spcAft>
                <a:spcPct val="0"/>
              </a:spcAft>
              <a:buClrTx/>
              <a:buSzTx/>
              <a:buFontTx/>
              <a:buNone/>
              <a:tabLst/>
            </a:pPr>
            <a:r>
              <a:rPr kumimoji="0" lang="vi-VN" altLang="vi-VN" sz="24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D. 400 </a:t>
            </a:r>
            <a:r>
              <a:rPr kumimoji="0" lang="en-US" altLang="vi-VN" sz="24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000 </a:t>
            </a:r>
            <a:r>
              <a:rPr kumimoji="0" lang="vi-VN" altLang="vi-VN" sz="24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đồng   </a:t>
            </a:r>
            <a:endParaRPr kumimoji="0" lang="vi-VN" altLang="vi-VN" sz="24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9974653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a:extLst>
              <a:ext uri="{FF2B5EF4-FFF2-40B4-BE49-F238E27FC236}">
                <a16:creationId xmlns:a16="http://schemas.microsoft.com/office/drawing/2014/main" id="{18A70EEB-7EDA-41E0-B2BB-1F14E9CC11BD}"/>
              </a:ext>
            </a:extLst>
          </p:cNvPr>
          <p:cNvSpPr>
            <a:spLocks noChangeArrowheads="1"/>
          </p:cNvSpPr>
          <p:nvPr/>
        </p:nvSpPr>
        <p:spPr bwMode="auto">
          <a:xfrm>
            <a:off x="84083" y="174973"/>
            <a:ext cx="10888717"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vi-VN" sz="2400" b="1" i="0" u="none" strike="noStrike" cap="none" normalizeH="0" baseline="0" dirty="0" err="1">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Câu</a:t>
            </a:r>
            <a:r>
              <a:rPr kumimoji="0" lang="en-US" altLang="vi-VN" sz="2400" b="1"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6:</a:t>
            </a:r>
            <a:r>
              <a:rPr kumimoji="0" lang="en-US" altLang="vi-VN" sz="24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vi-VN" sz="2400" b="0" i="0" u="none" strike="noStrike" cap="none" normalizeH="0" baseline="0" dirty="0" err="1">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Một</a:t>
            </a:r>
            <a:r>
              <a:rPr kumimoji="0" lang="en-US" altLang="vi-VN" sz="24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vi-VN" sz="2400" b="0" i="0" u="none" strike="noStrike" cap="none" normalizeH="0" baseline="0" dirty="0" err="1">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mảnh</a:t>
            </a:r>
            <a:r>
              <a:rPr kumimoji="0" lang="en-US" altLang="vi-VN" sz="24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vi-VN" sz="2400" b="0" i="0" u="none" strike="noStrike" cap="none" normalizeH="0" baseline="0" dirty="0" err="1">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ruộng</a:t>
            </a:r>
            <a:r>
              <a:rPr kumimoji="0" lang="en-US" altLang="vi-VN" sz="24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vi-VN" sz="2400" b="0" i="0" u="none" strike="noStrike" cap="none" normalizeH="0" baseline="0" dirty="0" err="1">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h</a:t>
            </a:r>
            <a:r>
              <a:rPr kumimoji="0" lang="en-US" altLang="vi-VN" sz="2400" b="0" i="0" u="none" strike="noStrike" cap="none" normalizeH="0" baseline="0" dirty="0" err="1">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ì</a:t>
            </a:r>
            <a:r>
              <a:rPr kumimoji="0" lang="en-US" altLang="vi-VN" sz="2400" b="0" i="0" u="none" strike="noStrike" cap="none" normalizeH="0" baseline="0" dirty="0" err="1">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nh</a:t>
            </a:r>
            <a:r>
              <a:rPr kumimoji="0" lang="en-US" altLang="vi-VN" sz="24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thang </a:t>
            </a:r>
            <a:r>
              <a:rPr kumimoji="0" lang="en-US" altLang="vi-VN" sz="2400" b="0" i="0" u="none" strike="noStrike" cap="none" normalizeH="0" baseline="0" dirty="0" err="1">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c</a:t>
            </a:r>
            <a:r>
              <a:rPr kumimoji="0" lang="en-US" altLang="vi-VN" sz="2400" b="0" i="0" u="none" strike="noStrike" cap="none" normalizeH="0" baseline="0" dirty="0" err="1">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ó</a:t>
            </a:r>
            <a:r>
              <a:rPr kumimoji="0" lang="en-US" altLang="vi-VN" sz="24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vi-VN" sz="2400" b="0" i="0" u="none" strike="noStrike" cap="none" normalizeH="0" baseline="0" dirty="0" err="1">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k</a:t>
            </a:r>
            <a:r>
              <a:rPr kumimoji="0" lang="en-US" altLang="vi-VN" sz="2400" b="0" i="0" u="none" strike="noStrike" cap="none" normalizeH="0" baseline="0" dirty="0" err="1">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í</a:t>
            </a:r>
            <a:r>
              <a:rPr kumimoji="0" lang="en-US" altLang="vi-VN" sz="2400" b="0" i="0" u="none" strike="noStrike" cap="none" normalizeH="0" baseline="0" dirty="0" err="1">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ch</a:t>
            </a:r>
            <a:r>
              <a:rPr kumimoji="0" lang="en-US" altLang="vi-VN" sz="24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vi-VN" sz="2400" b="0" i="0" u="none" strike="noStrike" cap="none" normalizeH="0" baseline="0" dirty="0" err="1">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thước</a:t>
            </a:r>
            <a:r>
              <a:rPr kumimoji="0" lang="en-US" altLang="vi-VN" sz="24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vi-VN" sz="2400" b="0" i="0" u="none" strike="noStrike" cap="none" normalizeH="0" baseline="0" dirty="0" err="1">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như</a:t>
            </a:r>
            <a:r>
              <a:rPr kumimoji="0" lang="en-US" altLang="vi-VN" sz="24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vi-VN" sz="2400" b="0" i="0" u="none" strike="noStrike" cap="none" normalizeH="0" baseline="0" dirty="0" err="1">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h</a:t>
            </a:r>
            <a:r>
              <a:rPr kumimoji="0" lang="en-US" altLang="vi-VN" sz="2400" b="0" i="0" u="none" strike="noStrike" cap="none" normalizeH="0" baseline="0" dirty="0" err="1">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ì</a:t>
            </a:r>
            <a:r>
              <a:rPr kumimoji="0" lang="en-US" altLang="vi-VN" sz="2400" b="0" i="0" u="none" strike="noStrike" cap="none" normalizeH="0" baseline="0" dirty="0" err="1">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nh</a:t>
            </a:r>
            <a:r>
              <a:rPr kumimoji="0" lang="en-US" altLang="vi-VN" sz="24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vi-VN" sz="2400" b="0" i="0" u="none" strike="noStrike" cap="none" normalizeH="0" baseline="0" dirty="0" err="1">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dưới</a:t>
            </a:r>
            <a:r>
              <a:rPr kumimoji="0" lang="en-US" altLang="vi-VN" sz="24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vi-VN" sz="2400" b="0" i="0" u="none" strike="noStrike" cap="none" normalizeH="0" baseline="0" dirty="0" err="1">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Biết</a:t>
            </a:r>
            <a:r>
              <a:rPr kumimoji="0" lang="en-US" altLang="vi-VN" sz="24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vi-VN" sz="2400" b="0" i="0" u="none" strike="noStrike" cap="none" normalizeH="0" baseline="0" dirty="0" err="1">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rằng</a:t>
            </a:r>
            <a:r>
              <a:rPr kumimoji="0" lang="en-US" altLang="vi-VN" sz="24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vi-VN" sz="2400" b="0" i="0" u="none" strike="noStrike" cap="none" normalizeH="0" baseline="0" dirty="0" err="1">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năng</a:t>
            </a:r>
            <a:endParaRPr kumimoji="0" lang="en-US" altLang="vi-VN" sz="24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vi-VN" sz="24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vi-VN" sz="2400" b="0" i="0" u="none" strike="noStrike" cap="none" normalizeH="0" baseline="0" dirty="0" err="1">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suất</a:t>
            </a:r>
            <a:r>
              <a:rPr kumimoji="0" lang="en-US" altLang="vi-VN" sz="24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vi-VN" sz="2400" b="0" i="0" u="none" strike="noStrike" cap="none" normalizeH="0" baseline="0" dirty="0" err="1">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l</a:t>
            </a:r>
            <a:r>
              <a:rPr kumimoji="0" lang="en-US" altLang="vi-VN" sz="2400" b="0" i="0" u="none" strike="noStrike" cap="none" normalizeH="0" baseline="0" dirty="0" err="1">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ú</a:t>
            </a:r>
            <a:r>
              <a:rPr kumimoji="0" lang="en-US" altLang="vi-VN" sz="2400" b="0" i="0" u="none" strike="noStrike" cap="none" normalizeH="0" baseline="0" dirty="0" err="1">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a:t>
            </a:r>
            <a:r>
              <a:rPr kumimoji="0" lang="en-US" altLang="vi-VN" sz="24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vi-VN" sz="2400" b="0" i="0" u="none" strike="noStrike" cap="none" normalizeH="0" baseline="0" dirty="0" err="1">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l</a:t>
            </a:r>
            <a:r>
              <a:rPr kumimoji="0" lang="en-US" altLang="vi-VN" sz="2400" b="0" i="0" u="none" strike="noStrike" cap="none" normalizeH="0" baseline="0" dirty="0" err="1">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à</a:t>
            </a:r>
            <a:r>
              <a:rPr kumimoji="0" lang="en-US" altLang="vi-VN" sz="24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0,8kg/m</a:t>
            </a:r>
            <a:r>
              <a:rPr kumimoji="0" lang="en-US" altLang="vi-VN" sz="2400" b="0" i="0" u="none" strike="noStrike" cap="none" normalizeH="0" baseline="3000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2</a:t>
            </a:r>
            <a:r>
              <a:rPr kumimoji="0" lang="en-US" altLang="vi-VN" sz="24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vi-VN" sz="2400" b="0" i="0" u="none" strike="noStrike" cap="none" normalizeH="0" baseline="0" dirty="0" err="1">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Hỏi</a:t>
            </a:r>
            <a:r>
              <a:rPr kumimoji="0" lang="en-US" altLang="vi-VN" sz="24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vi-VN" sz="2400" b="0" i="0" u="none" strike="noStrike" cap="none" normalizeH="0" baseline="0" dirty="0" err="1">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mảnh</a:t>
            </a:r>
            <a:r>
              <a:rPr kumimoji="0" lang="en-US" altLang="vi-VN" sz="24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vi-VN" sz="2400" b="0" i="0" u="none" strike="noStrike" cap="none" normalizeH="0" baseline="0" dirty="0" err="1">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ruộng</a:t>
            </a:r>
            <a:r>
              <a:rPr kumimoji="0" lang="en-US" altLang="vi-VN" sz="24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vi-VN" sz="2400" b="0" i="0" u="none" strike="noStrike" cap="none" normalizeH="0" baseline="0" dirty="0" err="1">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cho</a:t>
            </a:r>
            <a:r>
              <a:rPr kumimoji="0" lang="en-US" altLang="vi-VN" sz="24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vi-VN" sz="2400" b="0" i="0" u="none" strike="noStrike" cap="none" normalizeH="0" baseline="0" dirty="0" err="1">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sản</a:t>
            </a:r>
            <a:r>
              <a:rPr kumimoji="0" lang="en-US" altLang="vi-VN" sz="24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vi-VN" sz="2400" b="0" i="0" u="none" strike="noStrike" cap="none" normalizeH="0" baseline="0" dirty="0" err="1">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lượng</a:t>
            </a:r>
            <a:r>
              <a:rPr kumimoji="0" lang="en-US" altLang="vi-VN" sz="24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bao </a:t>
            </a:r>
            <a:r>
              <a:rPr kumimoji="0" lang="en-US" altLang="vi-VN" sz="2400" b="0" i="0" u="none" strike="noStrike" cap="none" normalizeH="0" baseline="0" dirty="0" err="1">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nhiêu</a:t>
            </a:r>
            <a:r>
              <a:rPr kumimoji="0" lang="en-US" altLang="vi-VN" sz="24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vi-VN" sz="2400" b="0" i="0" u="none" strike="noStrike" cap="none" normalizeH="0" baseline="0" dirty="0" err="1">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kilogam</a:t>
            </a:r>
            <a:r>
              <a:rPr kumimoji="0" lang="en-US" altLang="vi-VN" sz="24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(kg) </a:t>
            </a:r>
            <a:r>
              <a:rPr kumimoji="0" lang="en-US" altLang="vi-VN" sz="2400" b="0" i="0" u="none" strike="noStrike" cap="none" normalizeH="0" baseline="0" dirty="0" err="1">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th</a:t>
            </a:r>
            <a:r>
              <a:rPr kumimoji="0" lang="en-US" altLang="vi-VN" sz="2400" b="0" i="0" u="none" strike="noStrike" cap="none" normalizeH="0" baseline="0" dirty="0" err="1">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ó</a:t>
            </a:r>
            <a:r>
              <a:rPr kumimoji="0" lang="en-US" altLang="vi-VN" sz="2400" b="0" i="0" u="none" strike="noStrike" cap="none" normalizeH="0" baseline="0" dirty="0" err="1">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c</a:t>
            </a:r>
            <a:r>
              <a:rPr kumimoji="0" lang="en-US" altLang="vi-VN" sz="24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endParaRPr kumimoji="0" lang="vi-VN" altLang="vi-VN" sz="2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vi-VN" altLang="vi-VN" sz="2400" b="0" i="0" u="none" strike="noStrike" cap="none" normalizeH="0" baseline="0" dirty="0">
              <a:ln>
                <a:noFill/>
              </a:ln>
              <a:solidFill>
                <a:schemeClr val="tx1"/>
              </a:solidFill>
              <a:effectLst/>
              <a:latin typeface="Arial" panose="020B0604020202020204" pitchFamily="34" charset="0"/>
            </a:endParaRPr>
          </a:p>
        </p:txBody>
      </p:sp>
      <p:pic>
        <p:nvPicPr>
          <p:cNvPr id="5121" name="Picture 27">
            <a:extLst>
              <a:ext uri="{FF2B5EF4-FFF2-40B4-BE49-F238E27FC236}">
                <a16:creationId xmlns:a16="http://schemas.microsoft.com/office/drawing/2014/main" id="{58969761-7071-4091-B9A6-E9D4CE15049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57463" y="1164620"/>
            <a:ext cx="3310495" cy="1876394"/>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a:extLst>
              <a:ext uri="{FF2B5EF4-FFF2-40B4-BE49-F238E27FC236}">
                <a16:creationId xmlns:a16="http://schemas.microsoft.com/office/drawing/2014/main" id="{E55D5591-513E-4A15-AF1C-7D32BC5918FF}"/>
              </a:ext>
            </a:extLst>
          </p:cNvPr>
          <p:cNvSpPr>
            <a:spLocks noChangeArrowheads="1"/>
          </p:cNvSpPr>
          <p:nvPr/>
        </p:nvSpPr>
        <p:spPr bwMode="auto">
          <a:xfrm>
            <a:off x="264160" y="1164620"/>
            <a:ext cx="1407758"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vi-VN" sz="24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 200 kg</a:t>
            </a:r>
            <a:endParaRPr kumimoji="0" lang="vi-VN" altLang="vi-VN" sz="2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vi-VN" sz="240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B. 160kg</a:t>
            </a:r>
            <a:endParaRPr kumimoji="0" lang="vi-VN" altLang="vi-VN" sz="240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vi-VN" sz="24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C. 300 kg</a:t>
            </a:r>
            <a:endParaRPr kumimoji="0" lang="vi-VN" altLang="vi-VN" sz="2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vi-VN" sz="24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D. 120kg</a:t>
            </a:r>
            <a:endParaRPr kumimoji="0" lang="en-US" altLang="vi-VN" sz="24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4358514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Object 8">
            <a:extLst>
              <a:ext uri="{FF2B5EF4-FFF2-40B4-BE49-F238E27FC236}">
                <a16:creationId xmlns:a16="http://schemas.microsoft.com/office/drawing/2014/main" id="{B6B82A59-986E-4FF4-8CBD-C489E18D4173}"/>
              </a:ext>
            </a:extLst>
          </p:cNvPr>
          <p:cNvGraphicFramePr>
            <a:graphicFrameLocks noChangeAspect="1"/>
          </p:cNvGraphicFramePr>
          <p:nvPr>
            <p:extLst>
              <p:ext uri="{D42A27DB-BD31-4B8C-83A1-F6EECF244321}">
                <p14:modId xmlns:p14="http://schemas.microsoft.com/office/powerpoint/2010/main" val="1473437367"/>
              </p:ext>
            </p:extLst>
          </p:nvPr>
        </p:nvGraphicFramePr>
        <p:xfrm>
          <a:off x="3556000" y="608068"/>
          <a:ext cx="139700" cy="387350"/>
        </p:xfrm>
        <a:graphic>
          <a:graphicData uri="http://schemas.openxmlformats.org/presentationml/2006/ole">
            <mc:AlternateContent xmlns:mc="http://schemas.openxmlformats.org/markup-compatibility/2006">
              <mc:Choice xmlns:v="urn:schemas-microsoft-com:vml" Requires="v">
                <p:oleObj spid="_x0000_s6161" name="Equation" r:id="rId3" imgW="139639" imgH="393529" progId="Equation.DSMT4">
                  <p:embed/>
                </p:oleObj>
              </mc:Choice>
              <mc:Fallback>
                <p:oleObj name="Equation" r:id="rId3" imgW="139639" imgH="393529" progId="Equation.DSMT4">
                  <p:embed/>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56000" y="608068"/>
                        <a:ext cx="139700" cy="387350"/>
                      </a:xfrm>
                      <a:prstGeom prst="rect">
                        <a:avLst/>
                      </a:prstGeom>
                      <a:noFill/>
                    </p:spPr>
                  </p:pic>
                </p:oleObj>
              </mc:Fallback>
            </mc:AlternateContent>
          </a:graphicData>
        </a:graphic>
      </p:graphicFrame>
      <p:pic>
        <p:nvPicPr>
          <p:cNvPr id="6151" name="Picture 26">
            <a:extLst>
              <a:ext uri="{FF2B5EF4-FFF2-40B4-BE49-F238E27FC236}">
                <a16:creationId xmlns:a16="http://schemas.microsoft.com/office/drawing/2014/main" id="{5D647384-D021-4BDC-9C25-C4B158865CDC}"/>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502525" y="1088512"/>
            <a:ext cx="3478840" cy="1938992"/>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8">
            <a:extLst>
              <a:ext uri="{FF2B5EF4-FFF2-40B4-BE49-F238E27FC236}">
                <a16:creationId xmlns:a16="http://schemas.microsoft.com/office/drawing/2014/main" id="{0EE7E82B-6882-46BE-804E-DBAF95CB57A3}"/>
              </a:ext>
            </a:extLst>
          </p:cNvPr>
          <p:cNvSpPr>
            <a:spLocks noChangeArrowheads="1"/>
          </p:cNvSpPr>
          <p:nvPr/>
        </p:nvSpPr>
        <p:spPr bwMode="auto">
          <a:xfrm>
            <a:off x="0" y="-2232"/>
            <a:ext cx="18473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vi-VN" sz="2400"/>
          </a:p>
        </p:txBody>
      </p:sp>
      <p:sp>
        <p:nvSpPr>
          <p:cNvPr id="11" name="Rectangle 9">
            <a:extLst>
              <a:ext uri="{FF2B5EF4-FFF2-40B4-BE49-F238E27FC236}">
                <a16:creationId xmlns:a16="http://schemas.microsoft.com/office/drawing/2014/main" id="{2173BE1E-36C9-4758-AE85-780512AF97C7}"/>
              </a:ext>
            </a:extLst>
          </p:cNvPr>
          <p:cNvSpPr>
            <a:spLocks noChangeArrowheads="1"/>
          </p:cNvSpPr>
          <p:nvPr/>
        </p:nvSpPr>
        <p:spPr bwMode="auto">
          <a:xfrm>
            <a:off x="139700" y="162367"/>
            <a:ext cx="11120352"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vi-VN" sz="2400" b="1" i="0" u="none" strike="noStrike" cap="none" normalizeH="0" baseline="0" dirty="0" err="1">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Câu</a:t>
            </a:r>
            <a:r>
              <a:rPr kumimoji="0" lang="en-US" altLang="vi-VN" sz="2400" b="1" i="0" u="none" strike="noStrike" cap="none" normalizeH="0" baseline="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7</a:t>
            </a:r>
            <a:r>
              <a:rPr kumimoji="0" lang="en-US" altLang="vi-VN" sz="2400" b="0" i="0" u="none" strike="noStrike" cap="none" normalizeH="0" baseline="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vi-VN" sz="2400" b="0" i="0" u="none" strike="noStrike" cap="none" normalizeH="0" baseline="0" dirty="0" err="1">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Một</a:t>
            </a:r>
            <a:r>
              <a:rPr kumimoji="0" lang="en-US" altLang="vi-VN" sz="24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vi-VN" sz="2400" b="0" i="0" u="none" strike="noStrike" cap="none" normalizeH="0" baseline="0" dirty="0" err="1">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khu</a:t>
            </a:r>
            <a:r>
              <a:rPr kumimoji="0" lang="en-US" altLang="vi-VN" sz="24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vi-VN" sz="2400" b="0" i="0" u="none" strike="noStrike" cap="none" normalizeH="0" baseline="0" dirty="0" err="1">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vường</a:t>
            </a:r>
            <a:r>
              <a:rPr kumimoji="0" lang="en-US" altLang="vi-VN" sz="24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vi-VN" sz="2400" b="0" i="0" u="none" strike="noStrike" cap="none" normalizeH="0" baseline="0" dirty="0" err="1">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h</a:t>
            </a:r>
            <a:r>
              <a:rPr kumimoji="0" lang="en-US" altLang="vi-VN" sz="2400" b="0" i="0" u="none" strike="noStrike" cap="none" normalizeH="0" baseline="0" dirty="0" err="1">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ì</a:t>
            </a:r>
            <a:r>
              <a:rPr kumimoji="0" lang="en-US" altLang="vi-VN" sz="2400" b="0" i="0" u="none" strike="noStrike" cap="none" normalizeH="0" baseline="0" dirty="0" err="1">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nh</a:t>
            </a:r>
            <a:r>
              <a:rPr kumimoji="0" lang="en-US" altLang="vi-VN" sz="24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vi-VN" sz="2400" b="0" i="0" u="none" strike="noStrike" cap="none" normalizeH="0" baseline="0" dirty="0" err="1">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chữ</a:t>
            </a:r>
            <a:r>
              <a:rPr kumimoji="0" lang="en-US" altLang="vi-VN" sz="24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vi-VN" sz="2400" b="0" i="0" u="none" strike="noStrike" cap="none" normalizeH="0" baseline="0" dirty="0" err="1">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nhật</a:t>
            </a:r>
            <a:r>
              <a:rPr kumimoji="0" lang="en-US" altLang="vi-VN" sz="24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vi-VN" sz="2400" b="0" i="0" u="none" strike="noStrike" cap="none" normalizeH="0" baseline="0" dirty="0" err="1">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c</a:t>
            </a:r>
            <a:r>
              <a:rPr kumimoji="0" lang="en-US" altLang="vi-VN" sz="2400" b="0" i="0" u="none" strike="noStrike" cap="none" normalizeH="0" baseline="0" dirty="0" err="1">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ó</a:t>
            </a:r>
            <a:r>
              <a:rPr kumimoji="0" lang="en-US" altLang="vi-VN" sz="24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vi-VN" sz="2400" b="0" i="0" u="none" strike="noStrike" cap="none" normalizeH="0" baseline="0" dirty="0" err="1">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chiều</a:t>
            </a:r>
            <a:r>
              <a:rPr kumimoji="0" lang="en-US" altLang="vi-VN" sz="24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vi-VN" sz="2400" b="0" i="0" u="none" strike="noStrike" cap="none" normalizeH="0" baseline="0" dirty="0" err="1">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d</a:t>
            </a:r>
            <a:r>
              <a:rPr kumimoji="0" lang="en-US" altLang="vi-VN" sz="2400" b="0" i="0" u="none" strike="noStrike" cap="none" normalizeH="0" baseline="0" dirty="0" err="1">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à</a:t>
            </a:r>
            <a:r>
              <a:rPr kumimoji="0" lang="en-US" altLang="vi-VN" sz="2400" b="0" i="0" u="none" strike="noStrike" cap="none" normalizeH="0" baseline="0" dirty="0" err="1">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i</a:t>
            </a:r>
            <a:r>
              <a:rPr kumimoji="0" lang="en-US" altLang="vi-VN" sz="24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15m,chiều </a:t>
            </a:r>
            <a:r>
              <a:rPr kumimoji="0" lang="en-US" altLang="vi-VN" sz="2400" b="0" i="0" u="none" strike="noStrike" cap="none" normalizeH="0" baseline="0" dirty="0" err="1">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rộng</a:t>
            </a:r>
            <a:r>
              <a:rPr kumimoji="0" lang="en-US" altLang="vi-VN" sz="24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10m </a:t>
            </a:r>
            <a:r>
              <a:rPr kumimoji="0" lang="en-US" altLang="vi-VN" sz="2400" b="0" i="0" u="none" strike="noStrike" cap="none" normalizeH="0" baseline="0" dirty="0" err="1">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như</a:t>
            </a:r>
            <a:r>
              <a:rPr kumimoji="0" lang="en-US" altLang="vi-VN" sz="24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vi-VN" sz="2400" b="0" i="0" u="none" strike="noStrike" cap="none" normalizeH="0" baseline="0" dirty="0" err="1">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h</a:t>
            </a:r>
            <a:r>
              <a:rPr kumimoji="0" lang="en-US" altLang="vi-VN" sz="2400" b="0" i="0" u="none" strike="noStrike" cap="none" normalizeH="0" baseline="0" dirty="0" err="1">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ì</a:t>
            </a:r>
            <a:r>
              <a:rPr kumimoji="0" lang="en-US" altLang="vi-VN" sz="2400" b="0" i="0" u="none" strike="noStrike" cap="none" normalizeH="0" baseline="0" dirty="0" err="1">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nh</a:t>
            </a:r>
            <a:r>
              <a:rPr kumimoji="0" lang="en-US" altLang="vi-VN" sz="24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vi-VN" sz="2400" b="0" i="0" u="none" strike="noStrike" cap="none" normalizeH="0" baseline="0" dirty="0" err="1">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dưới</a:t>
            </a:r>
            <a:r>
              <a:rPr kumimoji="0" lang="en-US" altLang="vi-VN" sz="24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vi-VN" sz="2400" b="0" i="0" u="none" strike="noStrike" cap="none" normalizeH="0" baseline="0" dirty="0" err="1">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cổng</a:t>
            </a:r>
            <a:r>
              <a:rPr kumimoji="0" lang="en-US" altLang="vi-VN" sz="24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vi-VN" sz="2400" b="0" i="0" u="none" strike="noStrike" cap="none" normalizeH="0" baseline="0" dirty="0" err="1">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v</a:t>
            </a:r>
            <a:r>
              <a:rPr kumimoji="0" lang="en-US" altLang="vi-VN" sz="2400" b="0" i="0" u="none" strike="noStrike" cap="none" normalizeH="0" baseline="0" dirty="0" err="1">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à</a:t>
            </a:r>
            <a:r>
              <a:rPr kumimoji="0" lang="en-US" altLang="vi-VN" sz="2400" b="0" i="0" u="none" strike="noStrike" cap="none" normalizeH="0" baseline="0" dirty="0" err="1">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o</a:t>
            </a:r>
            <a:r>
              <a:rPr kumimoji="0" lang="en-US" altLang="vi-VN" sz="24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vi-VN" sz="2400" b="0" i="0" u="none" strike="noStrike" cap="none" normalizeH="0" baseline="0" dirty="0" err="1">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c</a:t>
            </a:r>
            <a:r>
              <a:rPr kumimoji="0" lang="en-US" altLang="vi-VN" sz="2400" b="0" i="0" u="none" strike="noStrike" cap="none" normalizeH="0" baseline="0" dirty="0" err="1">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ó</a:t>
            </a:r>
            <a:r>
              <a:rPr kumimoji="0" lang="en-US" altLang="vi-VN" sz="24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vi-VN" sz="2400" b="0" i="0" u="none" strike="noStrike" cap="none" normalizeH="0" baseline="0" dirty="0" err="1">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độ</a:t>
            </a:r>
            <a:r>
              <a:rPr kumimoji="0" lang="en-US" altLang="vi-VN" sz="24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vi-VN" sz="2400" b="0" i="0" u="none" strike="noStrike" cap="none" normalizeH="0" baseline="0" dirty="0" err="1">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rộng</a:t>
            </a:r>
            <a:r>
              <a:rPr kumimoji="0" lang="en-US" altLang="vi-VN" sz="24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vi-VN" sz="2400" b="0" i="0" u="none" strike="noStrike" cap="none" normalizeH="0" baseline="0" dirty="0" err="1">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bằng</a:t>
            </a:r>
            <a:r>
              <a:rPr kumimoji="0" lang="en-US" altLang="vi-VN" sz="24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vi-VN" sz="20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vi-VN" sz="24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vi-VN" sz="2400" b="0" i="0" u="none" strike="noStrike" cap="none" normalizeH="0" baseline="0" dirty="0" err="1">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chiều</a:t>
            </a:r>
            <a:r>
              <a:rPr kumimoji="0" lang="en-US" altLang="vi-VN" sz="24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vi-VN" sz="2400" b="0" i="0" u="none" strike="noStrike" cap="none" normalizeH="0" baseline="0" dirty="0" err="1">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d</a:t>
            </a:r>
            <a:r>
              <a:rPr kumimoji="0" lang="en-US" altLang="vi-VN" sz="2400" b="0" i="0" u="none" strike="noStrike" cap="none" normalizeH="0" baseline="0" dirty="0" err="1">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à</a:t>
            </a:r>
            <a:r>
              <a:rPr kumimoji="0" lang="en-US" altLang="vi-VN" sz="2400" b="0" i="0" u="none" strike="noStrike" cap="none" normalizeH="0" baseline="0" dirty="0" err="1">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i</a:t>
            </a:r>
            <a:r>
              <a:rPr kumimoji="0" lang="en-US" altLang="vi-VN" sz="24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vi-VN" sz="2400" b="0" i="0" u="none" strike="noStrike" cap="none" normalizeH="0" baseline="0" dirty="0" err="1">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phần</a:t>
            </a:r>
            <a:r>
              <a:rPr kumimoji="0" lang="en-US" altLang="vi-VN" sz="24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vi-VN" sz="2400" b="0" i="0" u="none" strike="noStrike" cap="none" normalizeH="0" baseline="0" dirty="0" err="1">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còn</a:t>
            </a:r>
            <a:r>
              <a:rPr kumimoji="0" lang="en-US" altLang="vi-VN" sz="24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vi-VN" sz="2400" b="0" i="0" u="none" strike="noStrike" cap="none" normalizeH="0" baseline="0" dirty="0" err="1">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lại</a:t>
            </a:r>
            <a:r>
              <a:rPr kumimoji="0" lang="en-US" altLang="vi-VN" sz="24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vi-VN" sz="2400" b="0" i="0" u="none" strike="noStrike" cap="none" normalizeH="0" baseline="0" dirty="0" err="1">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l</a:t>
            </a:r>
            <a:r>
              <a:rPr kumimoji="0" lang="en-US" altLang="vi-VN" sz="2400" b="0" i="0" u="none" strike="noStrike" cap="none" normalizeH="0" baseline="0" dirty="0" err="1">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à</a:t>
            </a:r>
            <a:r>
              <a:rPr kumimoji="0" lang="en-US" altLang="vi-VN" sz="24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vi-VN" sz="2400" b="0" i="0" u="none" strike="noStrike" cap="none" normalizeH="0" baseline="0" dirty="0" err="1">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h</a:t>
            </a:r>
            <a:r>
              <a:rPr kumimoji="0" lang="en-US" altLang="vi-VN" sz="2400" b="0" i="0" u="none" strike="noStrike" cap="none" normalizeH="0" baseline="0" dirty="0" err="1">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à</a:t>
            </a:r>
            <a:r>
              <a:rPr kumimoji="0" lang="en-US" altLang="vi-VN" sz="2400" b="0" i="0" u="none" strike="noStrike" cap="none" normalizeH="0" baseline="0" dirty="0" err="1">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ng</a:t>
            </a:r>
            <a:r>
              <a:rPr kumimoji="0" lang="en-US" altLang="vi-VN" sz="24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vi-VN" sz="2400" b="0" i="0" u="none" strike="noStrike" cap="none" normalizeH="0" baseline="0" dirty="0" err="1">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r</a:t>
            </a:r>
            <a:r>
              <a:rPr kumimoji="0" lang="en-US" altLang="vi-VN" sz="2400" b="0" i="0" u="none" strike="noStrike" cap="none" normalizeH="0" baseline="0" dirty="0" err="1">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à</a:t>
            </a:r>
            <a:r>
              <a:rPr kumimoji="0" lang="en-US" altLang="vi-VN" sz="2400" b="0" i="0" u="none" strike="noStrike" cap="none" normalizeH="0" baseline="0" dirty="0" err="1">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o</a:t>
            </a:r>
            <a:r>
              <a:rPr kumimoji="0" lang="en-US" altLang="vi-VN" sz="24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endParaRPr kumimoji="0" lang="en-US" altLang="vi-VN" sz="2400" b="0" i="0" u="none" strike="noStrike" cap="none" normalizeH="0" baseline="0" dirty="0">
              <a:ln>
                <a:noFill/>
              </a:ln>
              <a:solidFill>
                <a:schemeClr val="tx1"/>
              </a:solidFill>
              <a:effectLst/>
              <a:latin typeface="Arial" panose="020B0604020202020204" pitchFamily="34" charset="0"/>
            </a:endParaRPr>
          </a:p>
        </p:txBody>
      </p:sp>
      <p:sp>
        <p:nvSpPr>
          <p:cNvPr id="12" name="Rectangle 10">
            <a:extLst>
              <a:ext uri="{FF2B5EF4-FFF2-40B4-BE49-F238E27FC236}">
                <a16:creationId xmlns:a16="http://schemas.microsoft.com/office/drawing/2014/main" id="{9E8904B1-9040-445F-BD7D-15DADC6B80AA}"/>
              </a:ext>
            </a:extLst>
          </p:cNvPr>
          <p:cNvSpPr>
            <a:spLocks noChangeArrowheads="1"/>
          </p:cNvSpPr>
          <p:nvPr/>
        </p:nvSpPr>
        <p:spPr bwMode="auto">
          <a:xfrm>
            <a:off x="271780" y="1157963"/>
            <a:ext cx="6005170"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vi-VN" sz="2400" b="0" i="0" u="none" strike="noStrike" cap="none" normalizeH="0" baseline="0" dirty="0" err="1">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Hỏi</a:t>
            </a:r>
            <a:r>
              <a:rPr kumimoji="0" lang="en-US" altLang="vi-VN" sz="24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vi-VN" sz="2400" b="0" i="0" u="none" strike="noStrike" cap="none" normalizeH="0" baseline="0" dirty="0" err="1">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h</a:t>
            </a:r>
            <a:r>
              <a:rPr kumimoji="0" lang="en-US" altLang="vi-VN" sz="2400" b="0" i="0" u="none" strike="noStrike" cap="none" normalizeH="0" baseline="0" dirty="0" err="1">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à</a:t>
            </a:r>
            <a:r>
              <a:rPr kumimoji="0" lang="en-US" altLang="vi-VN" sz="2400" b="0" i="0" u="none" strike="noStrike" cap="none" normalizeH="0" baseline="0" dirty="0" err="1">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ng</a:t>
            </a:r>
            <a:r>
              <a:rPr kumimoji="0" lang="en-US" altLang="vi-VN" sz="24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vi-VN" sz="2400" b="0" i="0" u="none" strike="noStrike" cap="none" normalizeH="0" baseline="0" dirty="0" err="1">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r</a:t>
            </a:r>
            <a:r>
              <a:rPr kumimoji="0" lang="en-US" altLang="vi-VN" sz="2400" b="0" i="0" u="none" strike="noStrike" cap="none" normalizeH="0" baseline="0" dirty="0" err="1">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à</a:t>
            </a:r>
            <a:r>
              <a:rPr kumimoji="0" lang="en-US" altLang="vi-VN" sz="2400" b="0" i="0" u="none" strike="noStrike" cap="none" normalizeH="0" baseline="0" dirty="0" err="1">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o</a:t>
            </a:r>
            <a:r>
              <a:rPr kumimoji="0" lang="en-US" altLang="vi-VN" sz="24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vi-VN" sz="2400" b="0" i="0" u="none" strike="noStrike" cap="none" normalizeH="0" baseline="0" dirty="0" err="1">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của</a:t>
            </a:r>
            <a:r>
              <a:rPr kumimoji="0" lang="en-US" altLang="vi-VN" sz="24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vi-VN" sz="2400" b="0" i="0" u="none" strike="noStrike" cap="none" normalizeH="0" baseline="0" dirty="0" err="1">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khu</a:t>
            </a:r>
            <a:r>
              <a:rPr kumimoji="0" lang="en-US" altLang="vi-VN" sz="24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vi-VN" sz="2400" b="0" i="0" u="none" strike="noStrike" cap="none" normalizeH="0" baseline="0" dirty="0" err="1">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vườn</a:t>
            </a:r>
            <a:r>
              <a:rPr kumimoji="0" lang="en-US" altLang="vi-VN" sz="24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vi-VN" sz="2400" b="0" i="0" u="none" strike="noStrike" cap="none" normalizeH="0" baseline="0" dirty="0" err="1">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d</a:t>
            </a:r>
            <a:r>
              <a:rPr kumimoji="0" lang="en-US" altLang="vi-VN" sz="2400" b="0" i="0" u="none" strike="noStrike" cap="none" normalizeH="0" baseline="0" dirty="0" err="1">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à</a:t>
            </a:r>
            <a:r>
              <a:rPr kumimoji="0" lang="en-US" altLang="vi-VN" sz="2400" b="0" i="0" u="none" strike="noStrike" cap="none" normalizeH="0" baseline="0" dirty="0" err="1">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i</a:t>
            </a:r>
            <a:r>
              <a:rPr kumimoji="0" lang="en-US" altLang="vi-VN" sz="24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bao </a:t>
            </a:r>
            <a:r>
              <a:rPr kumimoji="0" lang="en-US" altLang="vi-VN" sz="2400" b="0" i="0" u="none" strike="noStrike" cap="none" normalizeH="0" baseline="0" dirty="0" err="1">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nhiêu</a:t>
            </a:r>
            <a:r>
              <a:rPr kumimoji="0" lang="en-US" altLang="vi-VN" sz="24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vi-VN" sz="2400" b="0" i="0" u="none" strike="noStrike" cap="none" normalizeH="0" baseline="0" dirty="0" err="1">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m</a:t>
            </a:r>
            <a:r>
              <a:rPr kumimoji="0" lang="en-US" altLang="vi-VN" sz="2400" b="0" i="0" u="none" strike="noStrike" cap="none" normalizeH="0" baseline="0" dirty="0" err="1">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é</a:t>
            </a:r>
            <a:r>
              <a:rPr kumimoji="0" lang="en-US" altLang="vi-VN" sz="2400" b="0" i="0" u="none" strike="noStrike" cap="none" normalizeH="0" baseline="0" dirty="0" err="1">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a:t>
            </a:r>
            <a:r>
              <a:rPr kumimoji="0" lang="en-US" altLang="vi-VN" sz="24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t>
            </a:r>
            <a:endParaRPr kumimoji="0" lang="vi-VN" altLang="vi-VN" sz="2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vi-VN" sz="24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A.5m</a:t>
            </a:r>
            <a:endParaRPr kumimoji="0" lang="vi-VN" altLang="vi-VN" sz="2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vi-VN" sz="24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B.30m</a:t>
            </a:r>
            <a:endParaRPr kumimoji="0" lang="vi-VN" altLang="vi-VN" sz="2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vi-VN" sz="24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C.50m</a:t>
            </a:r>
            <a:endParaRPr kumimoji="0" lang="vi-VN" altLang="vi-VN" sz="2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vi-VN" sz="2400" b="1"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D.45m</a:t>
            </a:r>
            <a:endParaRPr kumimoji="0" lang="en-US" altLang="vi-VN" sz="24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3067216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799953" y="286750"/>
            <a:ext cx="7886700" cy="901971"/>
          </a:xfrm>
        </p:spPr>
        <p:txBody>
          <a:bodyPr>
            <a:normAutofit/>
          </a:bodyPr>
          <a:lstStyle/>
          <a:p>
            <a:r>
              <a:rPr lang="en-US" sz="3200" b="1">
                <a:solidFill>
                  <a:srgbClr val="FF0000"/>
                </a:solidFill>
                <a:latin typeface="Times New Roman" panose="02020603050405020304" pitchFamily="18" charset="0"/>
                <a:cs typeface="Times New Roman" panose="02020603050405020304" pitchFamily="18" charset="0"/>
              </a:rPr>
              <a:t>III. BÀI TẬP TỰ LUẬN</a:t>
            </a:r>
          </a:p>
        </p:txBody>
      </p:sp>
      <p:sp>
        <p:nvSpPr>
          <p:cNvPr id="3" name="Content Placeholder 2"/>
          <p:cNvSpPr>
            <a:spLocks noGrp="1"/>
          </p:cNvSpPr>
          <p:nvPr>
            <p:ph idx="1"/>
          </p:nvPr>
        </p:nvSpPr>
        <p:spPr>
          <a:xfrm>
            <a:off x="862149" y="1293223"/>
            <a:ext cx="9177201" cy="731520"/>
          </a:xfrm>
        </p:spPr>
        <p:txBody>
          <a:bodyPr>
            <a:normAutofit/>
          </a:bodyPr>
          <a:lstStyle/>
          <a:p>
            <a:pPr marL="0" indent="0" algn="just">
              <a:buClr>
                <a:schemeClr val="accent1"/>
              </a:buClr>
              <a:buNone/>
            </a:pPr>
            <a:r>
              <a:rPr lang="en-US" b="1">
                <a:solidFill>
                  <a:srgbClr val="FF0000"/>
                </a:solidFill>
                <a:latin typeface="Times New Roman" panose="02020603050405020304" pitchFamily="18" charset="0"/>
                <a:cs typeface="Times New Roman" panose="02020603050405020304" pitchFamily="18" charset="0"/>
              </a:rPr>
              <a:t>Bài 3 (SGK/93) </a:t>
            </a:r>
            <a:r>
              <a:rPr lang="en-US">
                <a:latin typeface="Times New Roman" panose="02020603050405020304" pitchFamily="18" charset="0"/>
                <a:cs typeface="Times New Roman" panose="02020603050405020304" pitchFamily="18" charset="0"/>
              </a:rPr>
              <a:t>Hình dưới đây gồm các hình nào?</a:t>
            </a:r>
          </a:p>
        </p:txBody>
      </p:sp>
      <p:pic>
        <p:nvPicPr>
          <p:cNvPr id="15" name="Picture 1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47942" y="1879781"/>
            <a:ext cx="3833169" cy="3226375"/>
          </a:xfrm>
          <a:prstGeom prst="rect">
            <a:avLst/>
          </a:prstGeom>
        </p:spPr>
      </p:pic>
      <p:sp>
        <p:nvSpPr>
          <p:cNvPr id="5" name="Title 1">
            <a:extLst>
              <a:ext uri="{FF2B5EF4-FFF2-40B4-BE49-F238E27FC236}">
                <a16:creationId xmlns:a16="http://schemas.microsoft.com/office/drawing/2014/main" id="{7BD2B11D-2ED2-4A54-BFDA-E9759FEFA906}"/>
              </a:ext>
            </a:extLst>
          </p:cNvPr>
          <p:cNvSpPr txBox="1">
            <a:spLocks/>
          </p:cNvSpPr>
          <p:nvPr/>
        </p:nvSpPr>
        <p:spPr>
          <a:xfrm>
            <a:off x="1921176" y="5342708"/>
            <a:ext cx="7886700" cy="588463"/>
          </a:xfrm>
          <a:prstGeom prst="rect">
            <a:avLst/>
          </a:prstGeom>
        </p:spPr>
        <p:txBody>
          <a:bodyPr vert="horz" lIns="91440" tIns="45720" rIns="91440" bIns="45720" rtlCol="0" anchor="ctr">
            <a:normAutofit fontScale="975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000" b="1" i="1">
                <a:latin typeface="Times New Roman" panose="02020603050405020304" pitchFamily="18" charset="0"/>
                <a:cs typeface="Times New Roman" panose="02020603050405020304" pitchFamily="18" charset="0"/>
              </a:rPr>
              <a:t>Giải</a:t>
            </a:r>
          </a:p>
        </p:txBody>
      </p:sp>
      <p:sp>
        <p:nvSpPr>
          <p:cNvPr id="6" name="TextBox 5">
            <a:extLst>
              <a:ext uri="{FF2B5EF4-FFF2-40B4-BE49-F238E27FC236}">
                <a16:creationId xmlns:a16="http://schemas.microsoft.com/office/drawing/2014/main" id="{30D75C6C-FC5E-415F-B09B-F8EDAE2ED847}"/>
              </a:ext>
            </a:extLst>
          </p:cNvPr>
          <p:cNvSpPr txBox="1"/>
          <p:nvPr/>
        </p:nvSpPr>
        <p:spPr>
          <a:xfrm>
            <a:off x="796834" y="5931171"/>
            <a:ext cx="10567851" cy="954107"/>
          </a:xfrm>
          <a:prstGeom prst="rect">
            <a:avLst/>
          </a:prstGeom>
          <a:noFill/>
        </p:spPr>
        <p:txBody>
          <a:bodyPr wrap="square" rtlCol="0">
            <a:spAutoFit/>
          </a:bodyPr>
          <a:lstStyle/>
          <a:p>
            <a:pPr algn="just"/>
            <a:r>
              <a:rPr lang="en-US" sz="2800">
                <a:latin typeface="Times New Roman" panose="02020603050405020304" pitchFamily="18" charset="0"/>
                <a:cs typeface="Times New Roman" panose="02020603050405020304" pitchFamily="18" charset="0"/>
              </a:rPr>
              <a:t>Hình trên gồm các hình sau: hình thoi, hình tam giác đều và hình thang cân.</a:t>
            </a:r>
          </a:p>
        </p:txBody>
      </p:sp>
    </p:spTree>
    <p:extLst>
      <p:ext uri="{BB962C8B-B14F-4D97-AF65-F5344CB8AC3E}">
        <p14:creationId xmlns:p14="http://schemas.microsoft.com/office/powerpoint/2010/main" val="3352068955"/>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15"/>
                                        </p:tgtEl>
                                        <p:attrNameLst>
                                          <p:attrName>style.visibility</p:attrName>
                                        </p:attrNameLst>
                                      </p:cBhvr>
                                      <p:to>
                                        <p:strVal val="visible"/>
                                      </p:to>
                                    </p:set>
                                    <p:animEffect transition="in" filter="barn(inVertical)">
                                      <p:cBhvr>
                                        <p:cTn id="10" dur="500"/>
                                        <p:tgtEl>
                                          <p:spTgt spid="15"/>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barn(inVertical)">
                                      <p:cBhvr>
                                        <p:cTn id="15" dur="500"/>
                                        <p:tgtEl>
                                          <p:spTgt spid="5"/>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barn(inVertical)">
                                      <p:cBhvr>
                                        <p:cTn id="2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P spid="6" grpId="0"/>
    </p:bld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799953" y="286750"/>
            <a:ext cx="7886700" cy="901971"/>
          </a:xfrm>
        </p:spPr>
        <p:txBody>
          <a:bodyPr>
            <a:normAutofit/>
          </a:bodyPr>
          <a:lstStyle/>
          <a:p>
            <a:r>
              <a:rPr lang="en-US" sz="3200" b="1">
                <a:solidFill>
                  <a:srgbClr val="FF0000"/>
                </a:solidFill>
                <a:latin typeface="Times New Roman" panose="02020603050405020304" pitchFamily="18" charset="0"/>
                <a:cs typeface="Times New Roman" panose="02020603050405020304" pitchFamily="18" charset="0"/>
              </a:rPr>
              <a:t>III. BÀI TẬP TỰ LUẬN</a:t>
            </a:r>
          </a:p>
        </p:txBody>
      </p:sp>
      <p:sp>
        <p:nvSpPr>
          <p:cNvPr id="3" name="Content Placeholder 2"/>
          <p:cNvSpPr>
            <a:spLocks noGrp="1"/>
          </p:cNvSpPr>
          <p:nvPr>
            <p:ph idx="1"/>
          </p:nvPr>
        </p:nvSpPr>
        <p:spPr>
          <a:xfrm>
            <a:off x="796834" y="1188721"/>
            <a:ext cx="10567852" cy="1084217"/>
          </a:xfrm>
        </p:spPr>
        <p:txBody>
          <a:bodyPr>
            <a:normAutofit/>
          </a:bodyPr>
          <a:lstStyle/>
          <a:p>
            <a:pPr marL="0" indent="0" algn="just">
              <a:buClr>
                <a:schemeClr val="accent1"/>
              </a:buClr>
              <a:buNone/>
            </a:pPr>
            <a:r>
              <a:rPr lang="en-US" b="1">
                <a:solidFill>
                  <a:srgbClr val="FF0000"/>
                </a:solidFill>
                <a:latin typeface="Times New Roman" panose="02020603050405020304" pitchFamily="18" charset="0"/>
                <a:cs typeface="Times New Roman" panose="02020603050405020304" pitchFamily="18" charset="0"/>
              </a:rPr>
              <a:t>Bài 5 (SGK/93) </a:t>
            </a:r>
            <a:r>
              <a:rPr lang="en-US">
                <a:latin typeface="Times New Roman" panose="02020603050405020304" pitchFamily="18" charset="0"/>
                <a:cs typeface="Times New Roman" panose="02020603050405020304" pitchFamily="18" charset="0"/>
              </a:rPr>
              <a:t>Hãy đếm xem hình dưới đây có bao nhiêu hình thang cân, bao nhiêu hình lục giác đều?</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56159" y="2075403"/>
            <a:ext cx="3849202" cy="3315028"/>
          </a:xfrm>
          <a:prstGeom prst="rect">
            <a:avLst/>
          </a:prstGeom>
        </p:spPr>
      </p:pic>
      <p:sp>
        <p:nvSpPr>
          <p:cNvPr id="5" name="Title 1">
            <a:extLst>
              <a:ext uri="{FF2B5EF4-FFF2-40B4-BE49-F238E27FC236}">
                <a16:creationId xmlns:a16="http://schemas.microsoft.com/office/drawing/2014/main" id="{76C30BE1-C007-4F49-A083-1D16929F47A1}"/>
              </a:ext>
            </a:extLst>
          </p:cNvPr>
          <p:cNvSpPr txBox="1">
            <a:spLocks/>
          </p:cNvSpPr>
          <p:nvPr/>
        </p:nvSpPr>
        <p:spPr>
          <a:xfrm>
            <a:off x="2442578" y="5457086"/>
            <a:ext cx="7886700" cy="588463"/>
          </a:xfrm>
          <a:prstGeom prst="rect">
            <a:avLst/>
          </a:prstGeom>
        </p:spPr>
        <p:txBody>
          <a:bodyPr vert="horz" lIns="91440" tIns="45720" rIns="91440" bIns="45720" rtlCol="0" anchor="ctr">
            <a:normAutofit fontScale="975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000" b="1" i="1">
                <a:latin typeface="Times New Roman" panose="02020603050405020304" pitchFamily="18" charset="0"/>
                <a:cs typeface="Times New Roman" panose="02020603050405020304" pitchFamily="18" charset="0"/>
              </a:rPr>
              <a:t>Giải</a:t>
            </a:r>
          </a:p>
        </p:txBody>
      </p:sp>
      <p:sp>
        <p:nvSpPr>
          <p:cNvPr id="6" name="TextBox 5">
            <a:extLst>
              <a:ext uri="{FF2B5EF4-FFF2-40B4-BE49-F238E27FC236}">
                <a16:creationId xmlns:a16="http://schemas.microsoft.com/office/drawing/2014/main" id="{A0412D90-0A95-4E31-8B0D-4AD3487B15CF}"/>
              </a:ext>
            </a:extLst>
          </p:cNvPr>
          <p:cNvSpPr txBox="1"/>
          <p:nvPr/>
        </p:nvSpPr>
        <p:spPr>
          <a:xfrm>
            <a:off x="969197" y="6053835"/>
            <a:ext cx="9993085" cy="523220"/>
          </a:xfrm>
          <a:prstGeom prst="rect">
            <a:avLst/>
          </a:prstGeom>
          <a:noFill/>
        </p:spPr>
        <p:txBody>
          <a:bodyPr wrap="square" rtlCol="0">
            <a:spAutoFit/>
          </a:bodyPr>
          <a:lstStyle/>
          <a:p>
            <a:pPr algn="just"/>
            <a:r>
              <a:rPr lang="en-US" sz="2800">
                <a:latin typeface="Times New Roman" panose="02020603050405020304" pitchFamily="18" charset="0"/>
                <a:cs typeface="Times New Roman" panose="02020603050405020304" pitchFamily="18" charset="0"/>
              </a:rPr>
              <a:t>Hình trên gồm 6 hình thang cân và 2 hình lục giác đều.</a:t>
            </a:r>
          </a:p>
        </p:txBody>
      </p:sp>
    </p:spTree>
    <p:extLst>
      <p:ext uri="{BB962C8B-B14F-4D97-AF65-F5344CB8AC3E}">
        <p14:creationId xmlns:p14="http://schemas.microsoft.com/office/powerpoint/2010/main" val="411923402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anim calcmode="lin" valueType="num">
                                      <p:cBhvr>
                                        <p:cTn id="13" dur="1000" fill="hold"/>
                                        <p:tgtEl>
                                          <p:spTgt spid="4"/>
                                        </p:tgtEl>
                                        <p:attrNameLst>
                                          <p:attrName>ppt_x</p:attrName>
                                        </p:attrNameLst>
                                      </p:cBhvr>
                                      <p:tavLst>
                                        <p:tav tm="0">
                                          <p:val>
                                            <p:strVal val="#ppt_x"/>
                                          </p:val>
                                        </p:tav>
                                        <p:tav tm="100000">
                                          <p:val>
                                            <p:strVal val="#ppt_x"/>
                                          </p:val>
                                        </p:tav>
                                      </p:tavLst>
                                    </p:anim>
                                    <p:anim calcmode="lin" valueType="num">
                                      <p:cBhvr>
                                        <p:cTn id="14"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fade">
                                      <p:cBhvr>
                                        <p:cTn id="19" dur="500"/>
                                        <p:tgtEl>
                                          <p:spTgt spid="5"/>
                                        </p:tgtEl>
                                      </p:cBhvr>
                                    </p:animEffect>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fade">
                                      <p:cBhvr>
                                        <p:cTn id="24" dur="1000"/>
                                        <p:tgtEl>
                                          <p:spTgt spid="6"/>
                                        </p:tgtEl>
                                      </p:cBhvr>
                                    </p:animEffect>
                                    <p:anim calcmode="lin" valueType="num">
                                      <p:cBhvr>
                                        <p:cTn id="25" dur="1000" fill="hold"/>
                                        <p:tgtEl>
                                          <p:spTgt spid="6"/>
                                        </p:tgtEl>
                                        <p:attrNameLst>
                                          <p:attrName>ppt_x</p:attrName>
                                        </p:attrNameLst>
                                      </p:cBhvr>
                                      <p:tavLst>
                                        <p:tav tm="0">
                                          <p:val>
                                            <p:strVal val="#ppt_x"/>
                                          </p:val>
                                        </p:tav>
                                        <p:tav tm="100000">
                                          <p:val>
                                            <p:strVal val="#ppt_x"/>
                                          </p:val>
                                        </p:tav>
                                      </p:tavLst>
                                    </p:anim>
                                    <p:anim calcmode="lin" valueType="num">
                                      <p:cBhvr>
                                        <p:cTn id="2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P spid="6" grpId="0"/>
    </p:bld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799953" y="286750"/>
            <a:ext cx="7886700" cy="901971"/>
          </a:xfrm>
        </p:spPr>
        <p:txBody>
          <a:bodyPr>
            <a:normAutofit/>
          </a:bodyPr>
          <a:lstStyle/>
          <a:p>
            <a:r>
              <a:rPr lang="en-US" sz="3200" b="1">
                <a:solidFill>
                  <a:srgbClr val="FF0000"/>
                </a:solidFill>
                <a:latin typeface="Times New Roman" panose="02020603050405020304" pitchFamily="18" charset="0"/>
                <a:cs typeface="Times New Roman" panose="02020603050405020304" pitchFamily="18" charset="0"/>
              </a:rPr>
              <a:t>III. BÀI TẬP TỰ LUẬN</a:t>
            </a:r>
          </a:p>
        </p:txBody>
      </p:sp>
      <p:sp>
        <p:nvSpPr>
          <p:cNvPr id="3" name="Content Placeholder 2"/>
          <p:cNvSpPr>
            <a:spLocks noGrp="1"/>
          </p:cNvSpPr>
          <p:nvPr>
            <p:ph idx="1"/>
          </p:nvPr>
        </p:nvSpPr>
        <p:spPr>
          <a:xfrm>
            <a:off x="901337" y="1058092"/>
            <a:ext cx="10450286" cy="1645920"/>
          </a:xfrm>
        </p:spPr>
        <p:txBody>
          <a:bodyPr>
            <a:normAutofit/>
          </a:bodyPr>
          <a:lstStyle/>
          <a:p>
            <a:pPr marL="0" indent="0" algn="just">
              <a:buClr>
                <a:schemeClr val="accent1"/>
              </a:buClr>
              <a:buNone/>
            </a:pPr>
            <a:r>
              <a:rPr lang="en-US" b="1">
                <a:solidFill>
                  <a:srgbClr val="FF0000"/>
                </a:solidFill>
                <a:latin typeface="Times New Roman" panose="02020603050405020304" pitchFamily="18" charset="0"/>
                <a:cs typeface="Times New Roman" panose="02020603050405020304" pitchFamily="18" charset="0"/>
              </a:rPr>
              <a:t>Bài 7 (SGK/93) </a:t>
            </a:r>
            <a:r>
              <a:rPr lang="en-US">
                <a:latin typeface="Times New Roman" panose="02020603050405020304" pitchFamily="18" charset="0"/>
                <a:cs typeface="Times New Roman" panose="02020603050405020304" pitchFamily="18" charset="0"/>
              </a:rPr>
              <a:t>Để làm một con diều, bạn Nam lấy một tờ giấy hình chữ nhật có chiều dài 60 cm, chiều rộng 40 cm để cắt thành một hình thoi như bên dưới. Hãy tính diện tích của con diều.</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73636" y="2900655"/>
            <a:ext cx="5475888" cy="3186636"/>
          </a:xfrm>
          <a:prstGeom prst="rect">
            <a:avLst/>
          </a:prstGeom>
        </p:spPr>
      </p:pic>
    </p:spTree>
    <p:extLst>
      <p:ext uri="{BB962C8B-B14F-4D97-AF65-F5344CB8AC3E}">
        <p14:creationId xmlns:p14="http://schemas.microsoft.com/office/powerpoint/2010/main" val="2003270921"/>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2152650" y="416738"/>
            <a:ext cx="7886700" cy="588463"/>
          </a:xfrm>
        </p:spPr>
        <p:txBody>
          <a:bodyPr>
            <a:normAutofit fontScale="90000"/>
          </a:bodyPr>
          <a:lstStyle/>
          <a:p>
            <a:pPr algn="ctr"/>
            <a:r>
              <a:rPr lang="en-US" sz="4000" b="1" i="1">
                <a:latin typeface="Times New Roman" panose="02020603050405020304" pitchFamily="18" charset="0"/>
                <a:cs typeface="Times New Roman" panose="02020603050405020304" pitchFamily="18" charset="0"/>
              </a:rPr>
              <a:t>Giải</a:t>
            </a:r>
          </a:p>
        </p:txBody>
      </p:sp>
      <mc:AlternateContent xmlns:mc="http://schemas.openxmlformats.org/markup-compatibility/2006" xmlns:a14="http://schemas.microsoft.com/office/drawing/2010/main">
        <mc:Choice Requires="a14">
          <p:sp>
            <p:nvSpPr>
              <p:cNvPr id="3" name="TextBox 2"/>
              <p:cNvSpPr txBox="1"/>
              <p:nvPr/>
            </p:nvSpPr>
            <p:spPr>
              <a:xfrm>
                <a:off x="666206" y="1058093"/>
                <a:ext cx="10946673" cy="2622513"/>
              </a:xfrm>
              <a:prstGeom prst="rect">
                <a:avLst/>
              </a:prstGeom>
              <a:noFill/>
            </p:spPr>
            <p:txBody>
              <a:bodyPr wrap="square" rtlCol="0">
                <a:spAutoFit/>
              </a:bodyPr>
              <a:lstStyle/>
              <a:p>
                <a:pPr algn="just"/>
                <a:r>
                  <a:rPr lang="en-US" sz="2800">
                    <a:latin typeface="Times New Roman" panose="02020603050405020304" pitchFamily="18" charset="0"/>
                    <a:cs typeface="Times New Roman" panose="02020603050405020304" pitchFamily="18" charset="0"/>
                  </a:rPr>
                  <a:t>Nhìn vào hình vẽ, ta có thể thấy độ dài của đường chéo lớn hình thoi chính là chiều dài của hình chữ nhật, và đường chéo nhỏ của hình thoi là chiều rộng của hình chữ nhật. Từ đó ta có diện tích con diều là:</a:t>
                </a:r>
              </a:p>
              <a:p>
                <a:pPr algn="ctr"/>
                <a14:m>
                  <m:oMathPara xmlns:m="http://schemas.openxmlformats.org/officeDocument/2006/math">
                    <m:oMathParaPr>
                      <m:jc m:val="centerGroup"/>
                    </m:oMathParaPr>
                    <m:oMath xmlns:m="http://schemas.openxmlformats.org/officeDocument/2006/math">
                      <m:r>
                        <a:rPr lang="en-US" sz="2800" i="1">
                          <a:latin typeface="Cambria Math" panose="02040503050406030204" pitchFamily="18" charset="0"/>
                          <a:cs typeface="Times New Roman" panose="02020603050405020304" pitchFamily="18" charset="0"/>
                        </a:rPr>
                        <m:t>𝑆</m:t>
                      </m:r>
                      <m:r>
                        <a:rPr lang="en-US" sz="2800" i="1">
                          <a:latin typeface="Cambria Math" panose="02040503050406030204" pitchFamily="18" charset="0"/>
                          <a:cs typeface="Times New Roman" panose="02020603050405020304" pitchFamily="18" charset="0"/>
                        </a:rPr>
                        <m:t>=</m:t>
                      </m:r>
                      <m:f>
                        <m:fPr>
                          <m:ctrlPr>
                            <a:rPr lang="en-US" sz="2800" i="1">
                              <a:latin typeface="Cambria Math" panose="02040503050406030204" pitchFamily="18" charset="0"/>
                              <a:cs typeface="Times New Roman" panose="02020603050405020304" pitchFamily="18" charset="0"/>
                            </a:rPr>
                          </m:ctrlPr>
                        </m:fPr>
                        <m:num>
                          <m:r>
                            <a:rPr lang="en-US" sz="2800" i="1">
                              <a:latin typeface="Cambria Math" panose="02040503050406030204" pitchFamily="18" charset="0"/>
                              <a:cs typeface="Times New Roman" panose="02020603050405020304" pitchFamily="18" charset="0"/>
                            </a:rPr>
                            <m:t>1</m:t>
                          </m:r>
                        </m:num>
                        <m:den>
                          <m:r>
                            <a:rPr lang="en-US" sz="2800" i="1">
                              <a:latin typeface="Cambria Math" panose="02040503050406030204" pitchFamily="18" charset="0"/>
                              <a:cs typeface="Times New Roman" panose="02020603050405020304" pitchFamily="18" charset="0"/>
                            </a:rPr>
                            <m:t>2</m:t>
                          </m:r>
                        </m:den>
                      </m:f>
                      <m:d>
                        <m:dPr>
                          <m:ctrlPr>
                            <a:rPr lang="en-US" sz="2800" i="1">
                              <a:latin typeface="Cambria Math" panose="02040503050406030204" pitchFamily="18" charset="0"/>
                              <a:cs typeface="Times New Roman" panose="02020603050405020304" pitchFamily="18" charset="0"/>
                            </a:rPr>
                          </m:ctrlPr>
                        </m:dPr>
                        <m:e>
                          <m:sSub>
                            <m:sSubPr>
                              <m:ctrlPr>
                                <a:rPr lang="en-US" sz="2800" i="1">
                                  <a:latin typeface="Cambria Math" panose="02040503050406030204" pitchFamily="18" charset="0"/>
                                  <a:cs typeface="Times New Roman" panose="02020603050405020304" pitchFamily="18" charset="0"/>
                                </a:rPr>
                              </m:ctrlPr>
                            </m:sSubPr>
                            <m:e>
                              <m:r>
                                <a:rPr lang="en-US" sz="2800" i="1">
                                  <a:latin typeface="Cambria Math" panose="02040503050406030204" pitchFamily="18" charset="0"/>
                                  <a:cs typeface="Times New Roman" panose="02020603050405020304" pitchFamily="18" charset="0"/>
                                </a:rPr>
                                <m:t>𝑑</m:t>
                              </m:r>
                            </m:e>
                            <m:sub>
                              <m:r>
                                <a:rPr lang="en-US" sz="2800" i="1">
                                  <a:latin typeface="Cambria Math" panose="02040503050406030204" pitchFamily="18" charset="0"/>
                                  <a:cs typeface="Times New Roman" panose="02020603050405020304" pitchFamily="18" charset="0"/>
                                </a:rPr>
                                <m:t>1</m:t>
                              </m:r>
                            </m:sub>
                          </m:sSub>
                          <m:r>
                            <a:rPr lang="en-US" sz="2800" i="1">
                              <a:latin typeface="Cambria Math" panose="02040503050406030204" pitchFamily="18" charset="0"/>
                              <a:ea typeface="Cambria Math" panose="02040503050406030204" pitchFamily="18" charset="0"/>
                              <a:cs typeface="Times New Roman" panose="02020603050405020304" pitchFamily="18" charset="0"/>
                            </a:rPr>
                            <m:t>×</m:t>
                          </m:r>
                          <m:sSub>
                            <m:sSubPr>
                              <m:ctrlPr>
                                <a:rPr lang="en-US" sz="2800" i="1">
                                  <a:latin typeface="Cambria Math" panose="02040503050406030204" pitchFamily="18" charset="0"/>
                                  <a:ea typeface="Cambria Math" panose="02040503050406030204" pitchFamily="18" charset="0"/>
                                  <a:cs typeface="Times New Roman" panose="02020603050405020304" pitchFamily="18" charset="0"/>
                                </a:rPr>
                              </m:ctrlPr>
                            </m:sSubPr>
                            <m:e>
                              <m:r>
                                <a:rPr lang="en-US" sz="2800" i="1">
                                  <a:latin typeface="Cambria Math" panose="02040503050406030204" pitchFamily="18" charset="0"/>
                                  <a:ea typeface="Cambria Math" panose="02040503050406030204" pitchFamily="18" charset="0"/>
                                  <a:cs typeface="Times New Roman" panose="02020603050405020304" pitchFamily="18" charset="0"/>
                                </a:rPr>
                                <m:t>𝑑</m:t>
                              </m:r>
                            </m:e>
                            <m:sub>
                              <m:r>
                                <a:rPr lang="en-US" sz="2800" i="1">
                                  <a:latin typeface="Cambria Math" panose="02040503050406030204" pitchFamily="18" charset="0"/>
                                  <a:ea typeface="Cambria Math" panose="02040503050406030204" pitchFamily="18" charset="0"/>
                                  <a:cs typeface="Times New Roman" panose="02020603050405020304" pitchFamily="18" charset="0"/>
                                </a:rPr>
                                <m:t>2</m:t>
                              </m:r>
                            </m:sub>
                          </m:sSub>
                        </m:e>
                      </m:d>
                      <m:r>
                        <a:rPr lang="en-US" sz="2800" i="1">
                          <a:latin typeface="Cambria Math" panose="02040503050406030204" pitchFamily="18" charset="0"/>
                          <a:ea typeface="Cambria Math" panose="02040503050406030204" pitchFamily="18" charset="0"/>
                          <a:cs typeface="Times New Roman" panose="02020603050405020304" pitchFamily="18" charset="0"/>
                        </a:rPr>
                        <m:t>=</m:t>
                      </m:r>
                      <m:f>
                        <m:fPr>
                          <m:ctrlPr>
                            <a:rPr lang="en-US" sz="2800" i="1">
                              <a:latin typeface="Cambria Math" panose="02040503050406030204" pitchFamily="18" charset="0"/>
                              <a:ea typeface="Cambria Math" panose="02040503050406030204" pitchFamily="18" charset="0"/>
                              <a:cs typeface="Times New Roman" panose="02020603050405020304" pitchFamily="18" charset="0"/>
                            </a:rPr>
                          </m:ctrlPr>
                        </m:fPr>
                        <m:num>
                          <m:r>
                            <a:rPr lang="en-US" sz="2800" i="1">
                              <a:latin typeface="Cambria Math" panose="02040503050406030204" pitchFamily="18" charset="0"/>
                              <a:ea typeface="Cambria Math" panose="02040503050406030204" pitchFamily="18" charset="0"/>
                              <a:cs typeface="Times New Roman" panose="02020603050405020304" pitchFamily="18" charset="0"/>
                            </a:rPr>
                            <m:t>1</m:t>
                          </m:r>
                        </m:num>
                        <m:den>
                          <m:r>
                            <a:rPr lang="en-US" sz="2800" i="1">
                              <a:latin typeface="Cambria Math" panose="02040503050406030204" pitchFamily="18" charset="0"/>
                              <a:ea typeface="Cambria Math" panose="02040503050406030204" pitchFamily="18" charset="0"/>
                              <a:cs typeface="Times New Roman" panose="02020603050405020304" pitchFamily="18" charset="0"/>
                            </a:rPr>
                            <m:t>2</m:t>
                          </m:r>
                        </m:den>
                      </m:f>
                      <m:d>
                        <m:dPr>
                          <m:ctrlPr>
                            <a:rPr lang="en-US" sz="2800" i="1">
                              <a:latin typeface="Cambria Math" panose="02040503050406030204" pitchFamily="18" charset="0"/>
                              <a:ea typeface="Cambria Math" panose="02040503050406030204" pitchFamily="18" charset="0"/>
                              <a:cs typeface="Times New Roman" panose="02020603050405020304" pitchFamily="18" charset="0"/>
                            </a:rPr>
                          </m:ctrlPr>
                        </m:dPr>
                        <m:e>
                          <m:r>
                            <a:rPr lang="en-US" sz="2800" i="1">
                              <a:latin typeface="Cambria Math" panose="02040503050406030204" pitchFamily="18" charset="0"/>
                              <a:ea typeface="Cambria Math" panose="02040503050406030204" pitchFamily="18" charset="0"/>
                              <a:cs typeface="Times New Roman" panose="02020603050405020304" pitchFamily="18" charset="0"/>
                            </a:rPr>
                            <m:t>60×40</m:t>
                          </m:r>
                        </m:e>
                      </m:d>
                      <m:r>
                        <a:rPr lang="en-US" sz="2800" i="1">
                          <a:latin typeface="Cambria Math" panose="02040503050406030204" pitchFamily="18" charset="0"/>
                          <a:ea typeface="Cambria Math" panose="02040503050406030204" pitchFamily="18" charset="0"/>
                          <a:cs typeface="Times New Roman" panose="02020603050405020304" pitchFamily="18" charset="0"/>
                        </a:rPr>
                        <m:t>=1200 </m:t>
                      </m:r>
                      <m:d>
                        <m:dPr>
                          <m:ctrlPr>
                            <a:rPr lang="en-US" sz="2800" i="1">
                              <a:latin typeface="Cambria Math" panose="02040503050406030204" pitchFamily="18" charset="0"/>
                              <a:ea typeface="Cambria Math" panose="02040503050406030204" pitchFamily="18" charset="0"/>
                              <a:cs typeface="Times New Roman" panose="02020603050405020304" pitchFamily="18" charset="0"/>
                            </a:rPr>
                          </m:ctrlPr>
                        </m:dPr>
                        <m:e>
                          <m:sSup>
                            <m:sSupPr>
                              <m:ctrlPr>
                                <a:rPr lang="en-US" sz="2800" i="1">
                                  <a:latin typeface="Cambria Math" panose="02040503050406030204" pitchFamily="18" charset="0"/>
                                  <a:ea typeface="Cambria Math" panose="02040503050406030204" pitchFamily="18" charset="0"/>
                                  <a:cs typeface="Times New Roman" panose="02020603050405020304" pitchFamily="18" charset="0"/>
                                </a:rPr>
                              </m:ctrlPr>
                            </m:sSupPr>
                            <m:e>
                              <m:r>
                                <a:rPr lang="en-US" sz="2800" i="1">
                                  <a:latin typeface="Cambria Math" panose="02040503050406030204" pitchFamily="18" charset="0"/>
                                  <a:ea typeface="Cambria Math" panose="02040503050406030204" pitchFamily="18" charset="0"/>
                                  <a:cs typeface="Times New Roman" panose="02020603050405020304" pitchFamily="18" charset="0"/>
                                </a:rPr>
                                <m:t>𝑐𝑚</m:t>
                              </m:r>
                            </m:e>
                            <m:sup>
                              <m:r>
                                <a:rPr lang="en-US" sz="2800" i="1">
                                  <a:latin typeface="Cambria Math" panose="02040503050406030204" pitchFamily="18" charset="0"/>
                                  <a:ea typeface="Cambria Math" panose="02040503050406030204" pitchFamily="18" charset="0"/>
                                  <a:cs typeface="Times New Roman" panose="02020603050405020304" pitchFamily="18" charset="0"/>
                                </a:rPr>
                                <m:t>2</m:t>
                              </m:r>
                            </m:sup>
                          </m:sSup>
                        </m:e>
                      </m:d>
                    </m:oMath>
                  </m:oMathPara>
                </a14:m>
                <a:endParaRPr lang="en-US" sz="2800">
                  <a:latin typeface="Times New Roman" panose="02020603050405020304" pitchFamily="18" charset="0"/>
                  <a:ea typeface="Cambria Math" panose="02040503050406030204" pitchFamily="18" charset="0"/>
                  <a:cs typeface="Times New Roman" panose="02020603050405020304" pitchFamily="18" charset="0"/>
                </a:endParaRPr>
              </a:p>
              <a:p>
                <a:r>
                  <a:rPr lang="en-US" sz="2800">
                    <a:latin typeface="Times New Roman" panose="02020603050405020304" pitchFamily="18" charset="0"/>
                    <a:cs typeface="Times New Roman" panose="02020603050405020304" pitchFamily="18" charset="0"/>
                  </a:rPr>
                  <a:t>Vậy diện tích con diều là 1200 cm</a:t>
                </a:r>
                <a:r>
                  <a:rPr lang="en-US" sz="2800" baseline="30000">
                    <a:latin typeface="Times New Roman" panose="02020603050405020304" pitchFamily="18" charset="0"/>
                    <a:cs typeface="Times New Roman" panose="02020603050405020304" pitchFamily="18" charset="0"/>
                  </a:rPr>
                  <a:t>2</a:t>
                </a:r>
                <a:r>
                  <a:rPr lang="en-US" sz="2800">
                    <a:latin typeface="Times New Roman" panose="02020603050405020304" pitchFamily="18" charset="0"/>
                    <a:cs typeface="Times New Roman" panose="02020603050405020304" pitchFamily="18" charset="0"/>
                  </a:rPr>
                  <a:t>.</a:t>
                </a:r>
              </a:p>
            </p:txBody>
          </p:sp>
        </mc:Choice>
        <mc:Fallback xmlns="">
          <p:sp>
            <p:nvSpPr>
              <p:cNvPr id="3" name="TextBox 2"/>
              <p:cNvSpPr txBox="1">
                <a:spLocks noRot="1" noChangeAspect="1" noMove="1" noResize="1" noEditPoints="1" noAdjustHandles="1" noChangeArrowheads="1" noChangeShapeType="1" noTextEdit="1"/>
              </p:cNvSpPr>
              <p:nvPr/>
            </p:nvSpPr>
            <p:spPr>
              <a:xfrm>
                <a:off x="666206" y="1058093"/>
                <a:ext cx="10946673" cy="2622513"/>
              </a:xfrm>
              <a:prstGeom prst="rect">
                <a:avLst/>
              </a:prstGeom>
              <a:blipFill>
                <a:blip r:embed="rId2"/>
                <a:stretch>
                  <a:fillRect l="-1114" t="-2558" r="-1169" b="-5581"/>
                </a:stretch>
              </a:blipFill>
            </p:spPr>
            <p:txBody>
              <a:bodyPr/>
              <a:lstStyle/>
              <a:p>
                <a:r>
                  <a:rPr lang="en-US">
                    <a:noFill/>
                  </a:rPr>
                  <a:t> </a:t>
                </a:r>
              </a:p>
            </p:txBody>
          </p:sp>
        </mc:Fallback>
      </mc:AlternateContent>
    </p:spTree>
    <p:extLst>
      <p:ext uri="{BB962C8B-B14F-4D97-AF65-F5344CB8AC3E}">
        <p14:creationId xmlns:p14="http://schemas.microsoft.com/office/powerpoint/2010/main" val="179266379"/>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1024538" y="1031582"/>
            <a:ext cx="3136821" cy="595099"/>
          </a:xfrm>
          <a:prstGeom prst="rect">
            <a:avLst/>
          </a:prstGeom>
        </p:spPr>
        <p:txBody>
          <a:bodyPr wrap="none">
            <a:spAutoFit/>
          </a:bodyPr>
          <a:lstStyle/>
          <a:p>
            <a:pPr marL="7701">
              <a:spcBef>
                <a:spcPts val="515"/>
              </a:spcBef>
            </a:pPr>
            <a:r>
              <a:rPr lang="en-US" sz="3267" b="1" spc="-6">
                <a:solidFill>
                  <a:srgbClr val="00A69C"/>
                </a:solidFill>
                <a:latin typeface="Times New Roman" panose="02020603050405020304" pitchFamily="18" charset="0"/>
                <a:cs typeface="Times New Roman" panose="02020603050405020304" pitchFamily="18" charset="0"/>
              </a:rPr>
              <a:t>Bài tập 4 sgk/ 93</a:t>
            </a:r>
            <a:endParaRPr lang="en-US" sz="3267" dirty="0">
              <a:latin typeface="Times New Roman" panose="02020603050405020304" pitchFamily="18" charset="0"/>
              <a:cs typeface="Times New Roman" panose="02020603050405020304" pitchFamily="18" charset="0"/>
            </a:endParaRPr>
          </a:p>
        </p:txBody>
      </p:sp>
      <p:sp>
        <p:nvSpPr>
          <p:cNvPr id="3" name="Rectangle 2"/>
          <p:cNvSpPr/>
          <p:nvPr/>
        </p:nvSpPr>
        <p:spPr>
          <a:xfrm>
            <a:off x="1280491" y="1633537"/>
            <a:ext cx="7957436" cy="1581972"/>
          </a:xfrm>
          <a:prstGeom prst="rect">
            <a:avLst/>
          </a:prstGeom>
        </p:spPr>
        <p:txBody>
          <a:bodyPr wrap="square">
            <a:spAutoFit/>
          </a:bodyPr>
          <a:lstStyle/>
          <a:p>
            <a:r>
              <a:rPr lang="vi-VN" sz="2420">
                <a:solidFill>
                  <a:srgbClr val="1A0DAB"/>
                </a:solidFill>
                <a:latin typeface="+mj-lt"/>
              </a:rPr>
              <a:t>Một khu vườn hình chữ nhật có chiều dài 25 m, chiều rộng 15 m. Ở giữa khu vườn người ta xây một bồn hoa hình thoi có độ dài hai đường chéo là 5 m và 3 m. Tính diện tích phần còn lại của khu vườn.</a:t>
            </a:r>
            <a:endParaRPr lang="en-US" sz="2420">
              <a:latin typeface="+mj-lt"/>
            </a:endParaRPr>
          </a:p>
        </p:txBody>
      </p:sp>
      <p:pic>
        <p:nvPicPr>
          <p:cNvPr id="4" name="Picture 3"/>
          <p:cNvPicPr>
            <a:picLocks noChangeAspect="1"/>
          </p:cNvPicPr>
          <p:nvPr/>
        </p:nvPicPr>
        <p:blipFill>
          <a:blip r:embed="rId2"/>
          <a:stretch>
            <a:fillRect/>
          </a:stretch>
        </p:blipFill>
        <p:spPr>
          <a:xfrm>
            <a:off x="3497012" y="3026975"/>
            <a:ext cx="4181821" cy="2679613"/>
          </a:xfrm>
          <a:prstGeom prst="rect">
            <a:avLst/>
          </a:prstGeom>
        </p:spPr>
      </p:pic>
    </p:spTree>
    <p:extLst>
      <p:ext uri="{BB962C8B-B14F-4D97-AF65-F5344CB8AC3E}">
        <p14:creationId xmlns:p14="http://schemas.microsoft.com/office/powerpoint/2010/main" val="390610251"/>
      </p:ext>
    </p:extLst>
  </p:cSld>
  <p:clrMapOvr>
    <a:masterClrMapping/>
  </p:clrMapOvr>
  <p:transition spd="slow">
    <p:wipe/>
  </p:transition>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31" name="Групиране 30">
            <a:extLst>
              <a:ext uri="{FF2B5EF4-FFF2-40B4-BE49-F238E27FC236}">
                <a16:creationId xmlns:a16="http://schemas.microsoft.com/office/drawing/2014/main" id="{BAD4D1DB-7CC4-4A17-9E1A-E4442755F736}"/>
              </a:ext>
            </a:extLst>
          </p:cNvPr>
          <p:cNvGrpSpPr/>
          <p:nvPr/>
        </p:nvGrpSpPr>
        <p:grpSpPr>
          <a:xfrm>
            <a:off x="10745648" y="1166434"/>
            <a:ext cx="448988" cy="681815"/>
            <a:chOff x="17786078" y="1382499"/>
            <a:chExt cx="740383" cy="1124314"/>
          </a:xfrm>
        </p:grpSpPr>
        <p:sp>
          <p:nvSpPr>
            <p:cNvPr id="7" name="object 7"/>
            <p:cNvSpPr/>
            <p:nvPr/>
          </p:nvSpPr>
          <p:spPr>
            <a:xfrm>
              <a:off x="17932101" y="1417054"/>
              <a:ext cx="594360" cy="765175"/>
            </a:xfrm>
            <a:custGeom>
              <a:avLst/>
              <a:gdLst/>
              <a:ahLst/>
              <a:cxnLst/>
              <a:rect l="l" t="t" r="r" b="b"/>
              <a:pathLst>
                <a:path w="594359" h="765175">
                  <a:moveTo>
                    <a:pt x="328684" y="0"/>
                  </a:moveTo>
                  <a:lnTo>
                    <a:pt x="268105" y="6987"/>
                  </a:lnTo>
                  <a:lnTo>
                    <a:pt x="203463" y="21557"/>
                  </a:lnTo>
                  <a:lnTo>
                    <a:pt x="150192" y="40915"/>
                  </a:lnTo>
                  <a:lnTo>
                    <a:pt x="107082" y="65072"/>
                  </a:lnTo>
                  <a:lnTo>
                    <a:pt x="72922" y="94045"/>
                  </a:lnTo>
                  <a:lnTo>
                    <a:pt x="46504" y="127845"/>
                  </a:lnTo>
                  <a:lnTo>
                    <a:pt x="26617" y="166487"/>
                  </a:lnTo>
                  <a:lnTo>
                    <a:pt x="12052" y="209985"/>
                  </a:lnTo>
                  <a:lnTo>
                    <a:pt x="1599" y="258353"/>
                  </a:lnTo>
                  <a:lnTo>
                    <a:pt x="0" y="313261"/>
                  </a:lnTo>
                  <a:lnTo>
                    <a:pt x="14613" y="353526"/>
                  </a:lnTo>
                  <a:lnTo>
                    <a:pt x="42431" y="377917"/>
                  </a:lnTo>
                  <a:lnTo>
                    <a:pt x="80446" y="385205"/>
                  </a:lnTo>
                  <a:lnTo>
                    <a:pt x="125651" y="374160"/>
                  </a:lnTo>
                  <a:lnTo>
                    <a:pt x="170949" y="349625"/>
                  </a:lnTo>
                  <a:lnTo>
                    <a:pt x="192136" y="321701"/>
                  </a:lnTo>
                  <a:lnTo>
                    <a:pt x="198222" y="280805"/>
                  </a:lnTo>
                  <a:lnTo>
                    <a:pt x="198217" y="217352"/>
                  </a:lnTo>
                  <a:lnTo>
                    <a:pt x="207014" y="191099"/>
                  </a:lnTo>
                  <a:lnTo>
                    <a:pt x="230769" y="170645"/>
                  </a:lnTo>
                  <a:lnTo>
                    <a:pt x="265478" y="156444"/>
                  </a:lnTo>
                  <a:lnTo>
                    <a:pt x="307135" y="148949"/>
                  </a:lnTo>
                  <a:lnTo>
                    <a:pt x="351734" y="148613"/>
                  </a:lnTo>
                  <a:lnTo>
                    <a:pt x="395271" y="155889"/>
                  </a:lnTo>
                  <a:lnTo>
                    <a:pt x="433740" y="171232"/>
                  </a:lnTo>
                  <a:lnTo>
                    <a:pt x="463136" y="195094"/>
                  </a:lnTo>
                  <a:lnTo>
                    <a:pt x="479453" y="227929"/>
                  </a:lnTo>
                  <a:lnTo>
                    <a:pt x="481520" y="257744"/>
                  </a:lnTo>
                  <a:lnTo>
                    <a:pt x="473732" y="282141"/>
                  </a:lnTo>
                  <a:lnTo>
                    <a:pt x="457413" y="302585"/>
                  </a:lnTo>
                  <a:lnTo>
                    <a:pt x="433887" y="320540"/>
                  </a:lnTo>
                  <a:lnTo>
                    <a:pt x="404480" y="337470"/>
                  </a:lnTo>
                  <a:lnTo>
                    <a:pt x="370515" y="354838"/>
                  </a:lnTo>
                  <a:lnTo>
                    <a:pt x="333317" y="374109"/>
                  </a:lnTo>
                  <a:lnTo>
                    <a:pt x="294211" y="396746"/>
                  </a:lnTo>
                  <a:lnTo>
                    <a:pt x="254522" y="424214"/>
                  </a:lnTo>
                  <a:lnTo>
                    <a:pt x="215573" y="457976"/>
                  </a:lnTo>
                  <a:lnTo>
                    <a:pt x="178689" y="499497"/>
                  </a:lnTo>
                  <a:lnTo>
                    <a:pt x="145194" y="550240"/>
                  </a:lnTo>
                  <a:lnTo>
                    <a:pt x="124892" y="592751"/>
                  </a:lnTo>
                  <a:lnTo>
                    <a:pt x="110936" y="636025"/>
                  </a:lnTo>
                  <a:lnTo>
                    <a:pt x="104367" y="677242"/>
                  </a:lnTo>
                  <a:lnTo>
                    <a:pt x="106226" y="713577"/>
                  </a:lnTo>
                  <a:lnTo>
                    <a:pt x="117553" y="742209"/>
                  </a:lnTo>
                  <a:lnTo>
                    <a:pt x="139390" y="760315"/>
                  </a:lnTo>
                  <a:lnTo>
                    <a:pt x="172777" y="765073"/>
                  </a:lnTo>
                  <a:lnTo>
                    <a:pt x="218754" y="753658"/>
                  </a:lnTo>
                  <a:lnTo>
                    <a:pt x="261051" y="731945"/>
                  </a:lnTo>
                  <a:lnTo>
                    <a:pt x="284468" y="707144"/>
                  </a:lnTo>
                  <a:lnTo>
                    <a:pt x="296973" y="676376"/>
                  </a:lnTo>
                  <a:lnTo>
                    <a:pt x="306537" y="636763"/>
                  </a:lnTo>
                  <a:lnTo>
                    <a:pt x="321128" y="585425"/>
                  </a:lnTo>
                  <a:lnTo>
                    <a:pt x="353209" y="531343"/>
                  </a:lnTo>
                  <a:lnTo>
                    <a:pt x="400659" y="491149"/>
                  </a:lnTo>
                  <a:lnTo>
                    <a:pt x="455632" y="455658"/>
                  </a:lnTo>
                  <a:lnTo>
                    <a:pt x="483488" y="436806"/>
                  </a:lnTo>
                  <a:lnTo>
                    <a:pt x="535035" y="391148"/>
                  </a:lnTo>
                  <a:lnTo>
                    <a:pt x="574493" y="327231"/>
                  </a:lnTo>
                  <a:lnTo>
                    <a:pt x="587236" y="285556"/>
                  </a:lnTo>
                  <a:lnTo>
                    <a:pt x="594014" y="235872"/>
                  </a:lnTo>
                  <a:lnTo>
                    <a:pt x="593848" y="177030"/>
                  </a:lnTo>
                  <a:lnTo>
                    <a:pt x="586767" y="136005"/>
                  </a:lnTo>
                  <a:lnTo>
                    <a:pt x="571226" y="99576"/>
                  </a:lnTo>
                  <a:lnTo>
                    <a:pt x="547732" y="68144"/>
                  </a:lnTo>
                  <a:lnTo>
                    <a:pt x="516791" y="42110"/>
                  </a:lnTo>
                  <a:lnTo>
                    <a:pt x="478909" y="21877"/>
                  </a:lnTo>
                  <a:lnTo>
                    <a:pt x="434593" y="7847"/>
                  </a:lnTo>
                  <a:lnTo>
                    <a:pt x="384349" y="420"/>
                  </a:lnTo>
                  <a:lnTo>
                    <a:pt x="328684" y="0"/>
                  </a:lnTo>
                  <a:close/>
                </a:path>
              </a:pathLst>
            </a:custGeom>
            <a:solidFill>
              <a:srgbClr val="000000">
                <a:alpha val="19999"/>
              </a:srgbClr>
            </a:solidFill>
          </p:spPr>
          <p:txBody>
            <a:bodyPr wrap="square" lIns="0" tIns="0" rIns="0" bIns="0" rtlCol="0"/>
            <a:lstStyle/>
            <a:p>
              <a:endParaRPr sz="1091"/>
            </a:p>
          </p:txBody>
        </p:sp>
        <p:sp>
          <p:nvSpPr>
            <p:cNvPr id="8" name="object 8"/>
            <p:cNvSpPr/>
            <p:nvPr/>
          </p:nvSpPr>
          <p:spPr>
            <a:xfrm>
              <a:off x="18000619" y="2262174"/>
              <a:ext cx="251244" cy="244639"/>
            </a:xfrm>
            <a:prstGeom prst="rect">
              <a:avLst/>
            </a:prstGeom>
            <a:blipFill>
              <a:blip r:embed="rId3" cstate="print"/>
              <a:stretch>
                <a:fillRect/>
              </a:stretch>
            </a:blipFill>
          </p:spPr>
          <p:txBody>
            <a:bodyPr wrap="square" lIns="0" tIns="0" rIns="0" bIns="0" rtlCol="0"/>
            <a:lstStyle/>
            <a:p>
              <a:endParaRPr sz="1091"/>
            </a:p>
          </p:txBody>
        </p:sp>
        <p:sp>
          <p:nvSpPr>
            <p:cNvPr id="9" name="object 9"/>
            <p:cNvSpPr/>
            <p:nvPr/>
          </p:nvSpPr>
          <p:spPr>
            <a:xfrm>
              <a:off x="17786078" y="1382499"/>
              <a:ext cx="585470" cy="768350"/>
            </a:xfrm>
            <a:custGeom>
              <a:avLst/>
              <a:gdLst/>
              <a:ahLst/>
              <a:cxnLst/>
              <a:rect l="l" t="t" r="r" b="b"/>
              <a:pathLst>
                <a:path w="585469" h="768350">
                  <a:moveTo>
                    <a:pt x="277356" y="0"/>
                  </a:moveTo>
                  <a:lnTo>
                    <a:pt x="218577" y="7027"/>
                  </a:lnTo>
                  <a:lnTo>
                    <a:pt x="157144" y="21665"/>
                  </a:lnTo>
                  <a:lnTo>
                    <a:pt x="107850" y="41106"/>
                  </a:lnTo>
                  <a:lnTo>
                    <a:pt x="69498" y="65365"/>
                  </a:lnTo>
                  <a:lnTo>
                    <a:pt x="40893" y="94455"/>
                  </a:lnTo>
                  <a:lnTo>
                    <a:pt x="20836" y="128390"/>
                  </a:lnTo>
                  <a:lnTo>
                    <a:pt x="8133" y="167185"/>
                  </a:lnTo>
                  <a:lnTo>
                    <a:pt x="1586" y="210853"/>
                  </a:lnTo>
                  <a:lnTo>
                    <a:pt x="0" y="259408"/>
                  </a:lnTo>
                  <a:lnTo>
                    <a:pt x="8382" y="314530"/>
                  </a:lnTo>
                  <a:lnTo>
                    <a:pt x="30176" y="354946"/>
                  </a:lnTo>
                  <a:lnTo>
                    <a:pt x="62178" y="379424"/>
                  </a:lnTo>
                  <a:lnTo>
                    <a:pt x="101184" y="386730"/>
                  </a:lnTo>
                  <a:lnTo>
                    <a:pt x="143992" y="375634"/>
                  </a:lnTo>
                  <a:lnTo>
                    <a:pt x="184438" y="350998"/>
                  </a:lnTo>
                  <a:lnTo>
                    <a:pt x="200370" y="322965"/>
                  </a:lnTo>
                  <a:lnTo>
                    <a:pt x="198982" y="281913"/>
                  </a:lnTo>
                  <a:lnTo>
                    <a:pt x="187463" y="218218"/>
                  </a:lnTo>
                  <a:lnTo>
                    <a:pt x="191418" y="191860"/>
                  </a:lnTo>
                  <a:lnTo>
                    <a:pt x="211254" y="171320"/>
                  </a:lnTo>
                  <a:lnTo>
                    <a:pt x="243081" y="157056"/>
                  </a:lnTo>
                  <a:lnTo>
                    <a:pt x="283013" y="149523"/>
                  </a:lnTo>
                  <a:lnTo>
                    <a:pt x="327160" y="149177"/>
                  </a:lnTo>
                  <a:lnTo>
                    <a:pt x="371636" y="156473"/>
                  </a:lnTo>
                  <a:lnTo>
                    <a:pt x="412552" y="171868"/>
                  </a:lnTo>
                  <a:lnTo>
                    <a:pt x="446021" y="195816"/>
                  </a:lnTo>
                  <a:lnTo>
                    <a:pt x="468155" y="228775"/>
                  </a:lnTo>
                  <a:lnTo>
                    <a:pt x="475613" y="258704"/>
                  </a:lnTo>
                  <a:lnTo>
                    <a:pt x="472320" y="283196"/>
                  </a:lnTo>
                  <a:lnTo>
                    <a:pt x="459853" y="303722"/>
                  </a:lnTo>
                  <a:lnTo>
                    <a:pt x="439792" y="321750"/>
                  </a:lnTo>
                  <a:lnTo>
                    <a:pt x="413714" y="338751"/>
                  </a:lnTo>
                  <a:lnTo>
                    <a:pt x="383199" y="356192"/>
                  </a:lnTo>
                  <a:lnTo>
                    <a:pt x="349824" y="375545"/>
                  </a:lnTo>
                  <a:lnTo>
                    <a:pt x="315169" y="398277"/>
                  </a:lnTo>
                  <a:lnTo>
                    <a:pt x="280811" y="425859"/>
                  </a:lnTo>
                  <a:lnTo>
                    <a:pt x="248329" y="459759"/>
                  </a:lnTo>
                  <a:lnTo>
                    <a:pt x="219303" y="501448"/>
                  </a:lnTo>
                  <a:lnTo>
                    <a:pt x="195309" y="552394"/>
                  </a:lnTo>
                  <a:lnTo>
                    <a:pt x="182897" y="595070"/>
                  </a:lnTo>
                  <a:lnTo>
                    <a:pt x="176913" y="638513"/>
                  </a:lnTo>
                  <a:lnTo>
                    <a:pt x="177879" y="679890"/>
                  </a:lnTo>
                  <a:lnTo>
                    <a:pt x="186313" y="716365"/>
                  </a:lnTo>
                  <a:lnTo>
                    <a:pt x="202736" y="745106"/>
                  </a:lnTo>
                  <a:lnTo>
                    <a:pt x="227667" y="763280"/>
                  </a:lnTo>
                  <a:lnTo>
                    <a:pt x="261625" y="768051"/>
                  </a:lnTo>
                  <a:lnTo>
                    <a:pt x="305132" y="756586"/>
                  </a:lnTo>
                  <a:lnTo>
                    <a:pt x="343121" y="734779"/>
                  </a:lnTo>
                  <a:lnTo>
                    <a:pt x="361832" y="709876"/>
                  </a:lnTo>
                  <a:lnTo>
                    <a:pt x="368644" y="678987"/>
                  </a:lnTo>
                  <a:lnTo>
                    <a:pt x="370936" y="639220"/>
                  </a:lnTo>
                  <a:lnTo>
                    <a:pt x="376087" y="587683"/>
                  </a:lnTo>
                  <a:lnTo>
                    <a:pt x="398075" y="533386"/>
                  </a:lnTo>
                  <a:lnTo>
                    <a:pt x="437817" y="493027"/>
                  </a:lnTo>
                  <a:lnTo>
                    <a:pt x="485871" y="457388"/>
                  </a:lnTo>
                  <a:lnTo>
                    <a:pt x="510063" y="438457"/>
                  </a:lnTo>
                  <a:lnTo>
                    <a:pt x="552877" y="392613"/>
                  </a:lnTo>
                  <a:lnTo>
                    <a:pt x="580393" y="328444"/>
                  </a:lnTo>
                  <a:lnTo>
                    <a:pt x="585464" y="286607"/>
                  </a:lnTo>
                  <a:lnTo>
                    <a:pt x="583169" y="236732"/>
                  </a:lnTo>
                  <a:lnTo>
                    <a:pt x="572328" y="177667"/>
                  </a:lnTo>
                  <a:lnTo>
                    <a:pt x="557863" y="136484"/>
                  </a:lnTo>
                  <a:lnTo>
                    <a:pt x="535846" y="99916"/>
                  </a:lnTo>
                  <a:lnTo>
                    <a:pt x="506852" y="68365"/>
                  </a:lnTo>
                  <a:lnTo>
                    <a:pt x="471456" y="42236"/>
                  </a:lnTo>
                  <a:lnTo>
                    <a:pt x="430233" y="21932"/>
                  </a:lnTo>
                  <a:lnTo>
                    <a:pt x="383759" y="7855"/>
                  </a:lnTo>
                  <a:lnTo>
                    <a:pt x="332608" y="410"/>
                  </a:lnTo>
                  <a:lnTo>
                    <a:pt x="277356" y="0"/>
                  </a:lnTo>
                  <a:close/>
                </a:path>
              </a:pathLst>
            </a:custGeom>
            <a:solidFill>
              <a:srgbClr val="FFDD14"/>
            </a:solidFill>
          </p:spPr>
          <p:txBody>
            <a:bodyPr wrap="square" lIns="0" tIns="0" rIns="0" bIns="0" rtlCol="0"/>
            <a:lstStyle/>
            <a:p>
              <a:endParaRPr sz="1091"/>
            </a:p>
          </p:txBody>
        </p:sp>
        <p:sp>
          <p:nvSpPr>
            <p:cNvPr id="10" name="object 10"/>
            <p:cNvSpPr/>
            <p:nvPr/>
          </p:nvSpPr>
          <p:spPr>
            <a:xfrm>
              <a:off x="17979504" y="2230557"/>
              <a:ext cx="248709" cy="245601"/>
            </a:xfrm>
            <a:prstGeom prst="rect">
              <a:avLst/>
            </a:prstGeom>
            <a:blipFill>
              <a:blip r:embed="rId4" cstate="print"/>
              <a:stretch>
                <a:fillRect/>
              </a:stretch>
            </a:blipFill>
          </p:spPr>
          <p:txBody>
            <a:bodyPr wrap="square" lIns="0" tIns="0" rIns="0" bIns="0" rtlCol="0"/>
            <a:lstStyle/>
            <a:p>
              <a:endParaRPr sz="1091"/>
            </a:p>
          </p:txBody>
        </p:sp>
      </p:grpSp>
      <p:sp>
        <p:nvSpPr>
          <p:cNvPr id="13" name="Rectangle 12"/>
          <p:cNvSpPr/>
          <p:nvPr/>
        </p:nvSpPr>
        <p:spPr>
          <a:xfrm>
            <a:off x="1024538" y="1031582"/>
            <a:ext cx="3136821" cy="595099"/>
          </a:xfrm>
          <a:prstGeom prst="rect">
            <a:avLst/>
          </a:prstGeom>
        </p:spPr>
        <p:txBody>
          <a:bodyPr wrap="none">
            <a:spAutoFit/>
          </a:bodyPr>
          <a:lstStyle/>
          <a:p>
            <a:pPr marL="7701">
              <a:spcBef>
                <a:spcPts val="515"/>
              </a:spcBef>
            </a:pPr>
            <a:r>
              <a:rPr lang="en-US" sz="3267" b="1" spc="-6">
                <a:solidFill>
                  <a:srgbClr val="00A69C"/>
                </a:solidFill>
                <a:latin typeface="Times New Roman" panose="02020603050405020304" pitchFamily="18" charset="0"/>
                <a:cs typeface="Times New Roman" panose="02020603050405020304" pitchFamily="18" charset="0"/>
              </a:rPr>
              <a:t>Bài tập 4 sgk/ 93</a:t>
            </a:r>
            <a:endParaRPr lang="en-US" sz="3267" dirty="0">
              <a:latin typeface="Times New Roman" panose="02020603050405020304" pitchFamily="18" charset="0"/>
              <a:cs typeface="Times New Roman" panose="02020603050405020304" pitchFamily="18" charset="0"/>
            </a:endParaRPr>
          </a:p>
        </p:txBody>
      </p:sp>
      <p:pic>
        <p:nvPicPr>
          <p:cNvPr id="14" name="Picture 13"/>
          <p:cNvPicPr>
            <a:picLocks noChangeAspect="1"/>
          </p:cNvPicPr>
          <p:nvPr/>
        </p:nvPicPr>
        <p:blipFill>
          <a:blip r:embed="rId5"/>
          <a:stretch>
            <a:fillRect/>
          </a:stretch>
        </p:blipFill>
        <p:spPr>
          <a:xfrm>
            <a:off x="7916309" y="786541"/>
            <a:ext cx="3490581" cy="2236683"/>
          </a:xfrm>
          <a:prstGeom prst="rect">
            <a:avLst/>
          </a:prstGeom>
        </p:spPr>
      </p:pic>
      <p:sp>
        <p:nvSpPr>
          <p:cNvPr id="15" name="Rectangle: Rounded Corners 4">
            <a:extLst>
              <a:ext uri="{FF2B5EF4-FFF2-40B4-BE49-F238E27FC236}">
                <a16:creationId xmlns:a16="http://schemas.microsoft.com/office/drawing/2014/main" id="{180541A4-A7EB-479F-81D6-C3EE867C84A6}"/>
              </a:ext>
            </a:extLst>
          </p:cNvPr>
          <p:cNvSpPr/>
          <p:nvPr/>
        </p:nvSpPr>
        <p:spPr>
          <a:xfrm>
            <a:off x="1089815" y="1552187"/>
            <a:ext cx="6732549" cy="4274232"/>
          </a:xfrm>
          <a:prstGeom prst="roundRect">
            <a:avLst/>
          </a:prstGeom>
          <a:solidFill>
            <a:schemeClr val="accent6">
              <a:lumMod val="40000"/>
              <a:lumOff val="60000"/>
            </a:schemeClr>
          </a:solidFill>
        </p:spPr>
        <p:style>
          <a:lnRef idx="2">
            <a:schemeClr val="accent6"/>
          </a:lnRef>
          <a:fillRef idx="1">
            <a:schemeClr val="lt1"/>
          </a:fillRef>
          <a:effectRef idx="0">
            <a:schemeClr val="accent6"/>
          </a:effectRef>
          <a:fontRef idx="minor">
            <a:schemeClr val="dk1"/>
          </a:fontRef>
        </p:style>
        <p:txBody>
          <a:bodyPr rtlCol="0" anchor="ctr"/>
          <a:lstStyle/>
          <a:p>
            <a:pPr lvl="0" eaLnBrk="0" fontAlgn="base" hangingPunct="0">
              <a:spcBef>
                <a:spcPct val="0"/>
              </a:spcBef>
              <a:spcAft>
                <a:spcPct val="0"/>
              </a:spcAft>
            </a:pPr>
            <a:endParaRPr lang="en-US" sz="2420" dirty="0">
              <a:latin typeface="Times New Roman" panose="02020603050405020304" pitchFamily="18" charset="0"/>
              <a:cs typeface="Times New Roman" panose="02020603050405020304" pitchFamily="18" charset="0"/>
            </a:endParaRPr>
          </a:p>
          <a:p>
            <a:pPr lvl="0" eaLnBrk="0" fontAlgn="base" hangingPunct="0">
              <a:spcBef>
                <a:spcPct val="0"/>
              </a:spcBef>
              <a:spcAft>
                <a:spcPct val="0"/>
              </a:spcAft>
            </a:pPr>
            <a:endParaRPr lang="en-US" sz="2420" dirty="0">
              <a:latin typeface="Times New Roman" panose="02020603050405020304" pitchFamily="18" charset="0"/>
              <a:cs typeface="Times New Roman" panose="02020603050405020304" pitchFamily="18" charset="0"/>
            </a:endParaRPr>
          </a:p>
          <a:p>
            <a:pPr lvl="0" eaLnBrk="0" fontAlgn="base" hangingPunct="0">
              <a:spcBef>
                <a:spcPct val="0"/>
              </a:spcBef>
              <a:spcAft>
                <a:spcPct val="0"/>
              </a:spcAft>
            </a:pPr>
            <a:endParaRPr lang="en-US" sz="2420" dirty="0">
              <a:latin typeface="Times New Roman" panose="02020603050405020304" pitchFamily="18" charset="0"/>
              <a:cs typeface="Times New Roman" panose="02020603050405020304" pitchFamily="18" charset="0"/>
            </a:endParaRPr>
          </a:p>
          <a:p>
            <a:pPr lvl="0" eaLnBrk="0" fontAlgn="base" hangingPunct="0">
              <a:spcBef>
                <a:spcPct val="0"/>
              </a:spcBef>
              <a:spcAft>
                <a:spcPct val="0"/>
              </a:spcAft>
            </a:pPr>
            <a:endParaRPr lang="en-US" sz="2420" dirty="0">
              <a:latin typeface="Times New Roman" panose="02020603050405020304" pitchFamily="18" charset="0"/>
              <a:cs typeface="Times New Roman" panose="02020603050405020304" pitchFamily="18" charset="0"/>
            </a:endParaRPr>
          </a:p>
          <a:p>
            <a:pPr lvl="0" eaLnBrk="0" fontAlgn="base" hangingPunct="0">
              <a:spcBef>
                <a:spcPct val="0"/>
              </a:spcBef>
              <a:spcAft>
                <a:spcPct val="0"/>
              </a:spcAft>
            </a:pPr>
            <a:endParaRPr lang="en-US" sz="2420" dirty="0">
              <a:latin typeface="Times New Roman" panose="02020603050405020304" pitchFamily="18" charset="0"/>
              <a:cs typeface="Times New Roman" panose="02020603050405020304" pitchFamily="18" charset="0"/>
            </a:endParaRPr>
          </a:p>
          <a:p>
            <a:pPr lvl="0" eaLnBrk="0" fontAlgn="base" hangingPunct="0">
              <a:spcBef>
                <a:spcPct val="0"/>
              </a:spcBef>
              <a:spcAft>
                <a:spcPct val="0"/>
              </a:spcAft>
            </a:pPr>
            <a:endParaRPr lang="en-US" sz="2420" dirty="0">
              <a:latin typeface="Times New Roman" panose="02020603050405020304" pitchFamily="18" charset="0"/>
              <a:cs typeface="Times New Roman" panose="02020603050405020304" pitchFamily="18" charset="0"/>
            </a:endParaRPr>
          </a:p>
          <a:p>
            <a:pPr lvl="0" eaLnBrk="0" fontAlgn="base" hangingPunct="0">
              <a:spcBef>
                <a:spcPct val="0"/>
              </a:spcBef>
              <a:spcAft>
                <a:spcPct val="0"/>
              </a:spcAft>
            </a:pPr>
            <a:r>
              <a:rPr lang="vi-VN" sz="2420" dirty="0">
                <a:latin typeface="Times New Roman" panose="02020603050405020304" pitchFamily="18" charset="0"/>
                <a:cs typeface="Times New Roman" panose="02020603050405020304" pitchFamily="18" charset="0"/>
              </a:rPr>
              <a:t>Diện tích phần còn lại của mảnh vườn bằng diện tích cả mảnh vườn trừ cho diện tích bồn hoa hình thoi</a:t>
            </a:r>
            <a:endParaRPr lang="en-US" sz="2420" dirty="0">
              <a:latin typeface="Times New Roman" panose="02020603050405020304" pitchFamily="18" charset="0"/>
              <a:cs typeface="Times New Roman" panose="02020603050405020304" pitchFamily="18" charset="0"/>
            </a:endParaRPr>
          </a:p>
          <a:p>
            <a:pPr lvl="0" eaLnBrk="0" fontAlgn="base" hangingPunct="0">
              <a:spcBef>
                <a:spcPct val="0"/>
              </a:spcBef>
              <a:spcAft>
                <a:spcPct val="0"/>
              </a:spcAft>
            </a:pPr>
            <a:r>
              <a:rPr lang="en-US" sz="2420" dirty="0" err="1">
                <a:latin typeface="Times New Roman" panose="02020603050405020304" pitchFamily="18" charset="0"/>
                <a:cs typeface="Times New Roman" panose="02020603050405020304" pitchFamily="18" charset="0"/>
              </a:rPr>
              <a:t>Diện</a:t>
            </a:r>
            <a:r>
              <a:rPr lang="en-US" sz="2420" dirty="0">
                <a:latin typeface="Times New Roman" panose="02020603050405020304" pitchFamily="18" charset="0"/>
                <a:cs typeface="Times New Roman" panose="02020603050405020304" pitchFamily="18" charset="0"/>
              </a:rPr>
              <a:t> </a:t>
            </a:r>
            <a:r>
              <a:rPr lang="en-US" sz="2420" dirty="0" err="1">
                <a:latin typeface="Times New Roman" panose="02020603050405020304" pitchFamily="18" charset="0"/>
                <a:cs typeface="Times New Roman" panose="02020603050405020304" pitchFamily="18" charset="0"/>
              </a:rPr>
              <a:t>tích</a:t>
            </a:r>
            <a:r>
              <a:rPr lang="en-US" sz="2420" dirty="0">
                <a:latin typeface="Times New Roman" panose="02020603050405020304" pitchFamily="18" charset="0"/>
                <a:cs typeface="Times New Roman" panose="02020603050405020304" pitchFamily="18" charset="0"/>
              </a:rPr>
              <a:t> </a:t>
            </a:r>
            <a:r>
              <a:rPr lang="en-US" sz="2420" dirty="0" err="1">
                <a:latin typeface="Times New Roman" panose="02020603050405020304" pitchFamily="18" charset="0"/>
                <a:cs typeface="Times New Roman" panose="02020603050405020304" pitchFamily="18" charset="0"/>
              </a:rPr>
              <a:t>mảnh</a:t>
            </a:r>
            <a:r>
              <a:rPr lang="en-US" sz="2420" dirty="0">
                <a:latin typeface="Times New Roman" panose="02020603050405020304" pitchFamily="18" charset="0"/>
                <a:cs typeface="Times New Roman" panose="02020603050405020304" pitchFamily="18" charset="0"/>
              </a:rPr>
              <a:t> </a:t>
            </a:r>
            <a:r>
              <a:rPr lang="en-US" sz="2420" dirty="0" err="1">
                <a:latin typeface="Times New Roman" panose="02020603050405020304" pitchFamily="18" charset="0"/>
                <a:cs typeface="Times New Roman" panose="02020603050405020304" pitchFamily="18" charset="0"/>
              </a:rPr>
              <a:t>vườn</a:t>
            </a:r>
            <a:r>
              <a:rPr lang="en-US" sz="2420" dirty="0">
                <a:latin typeface="Times New Roman" panose="02020603050405020304" pitchFamily="18" charset="0"/>
                <a:cs typeface="Times New Roman" panose="02020603050405020304" pitchFamily="18" charset="0"/>
              </a:rPr>
              <a:t> </a:t>
            </a:r>
            <a:r>
              <a:rPr lang="en-US" sz="2420" dirty="0" err="1">
                <a:latin typeface="Times New Roman" panose="02020603050405020304" pitchFamily="18" charset="0"/>
                <a:cs typeface="Times New Roman" panose="02020603050405020304" pitchFamily="18" charset="0"/>
              </a:rPr>
              <a:t>là</a:t>
            </a:r>
            <a:r>
              <a:rPr lang="en-US" sz="2420" dirty="0">
                <a:latin typeface="Times New Roman" panose="02020603050405020304" pitchFamily="18" charset="0"/>
                <a:cs typeface="Times New Roman" panose="02020603050405020304" pitchFamily="18" charset="0"/>
              </a:rPr>
              <a:t> </a:t>
            </a:r>
          </a:p>
          <a:p>
            <a:pPr lvl="0" eaLnBrk="0" fontAlgn="base" hangingPunct="0">
              <a:spcBef>
                <a:spcPct val="0"/>
              </a:spcBef>
              <a:spcAft>
                <a:spcPct val="0"/>
              </a:spcAft>
            </a:pPr>
            <a:endParaRPr lang="en-US" sz="2420" dirty="0">
              <a:latin typeface="Times New Roman" panose="02020603050405020304" pitchFamily="18" charset="0"/>
              <a:cs typeface="Times New Roman" panose="02020603050405020304" pitchFamily="18" charset="0"/>
            </a:endParaRPr>
          </a:p>
          <a:p>
            <a:pPr lvl="0" eaLnBrk="0" fontAlgn="base" hangingPunct="0">
              <a:spcBef>
                <a:spcPct val="0"/>
              </a:spcBef>
              <a:spcAft>
                <a:spcPct val="0"/>
              </a:spcAft>
            </a:pPr>
            <a:r>
              <a:rPr lang="en-US" sz="2420" dirty="0" err="1">
                <a:latin typeface="Times New Roman" panose="02020603050405020304" pitchFamily="18" charset="0"/>
                <a:cs typeface="Times New Roman" panose="02020603050405020304" pitchFamily="18" charset="0"/>
              </a:rPr>
              <a:t>Diện</a:t>
            </a:r>
            <a:r>
              <a:rPr lang="en-US" sz="2420" dirty="0">
                <a:latin typeface="Times New Roman" panose="02020603050405020304" pitchFamily="18" charset="0"/>
                <a:cs typeface="Times New Roman" panose="02020603050405020304" pitchFamily="18" charset="0"/>
              </a:rPr>
              <a:t> </a:t>
            </a:r>
            <a:r>
              <a:rPr lang="en-US" sz="2420" dirty="0" err="1">
                <a:latin typeface="Times New Roman" panose="02020603050405020304" pitchFamily="18" charset="0"/>
                <a:cs typeface="Times New Roman" panose="02020603050405020304" pitchFamily="18" charset="0"/>
              </a:rPr>
              <a:t>tích</a:t>
            </a:r>
            <a:r>
              <a:rPr lang="en-US" sz="2420" dirty="0">
                <a:latin typeface="Times New Roman" panose="02020603050405020304" pitchFamily="18" charset="0"/>
                <a:cs typeface="Times New Roman" panose="02020603050405020304" pitchFamily="18" charset="0"/>
              </a:rPr>
              <a:t> </a:t>
            </a:r>
            <a:r>
              <a:rPr lang="en-US" sz="2420" dirty="0" err="1">
                <a:latin typeface="Times New Roman" panose="02020603050405020304" pitchFamily="18" charset="0"/>
                <a:cs typeface="Times New Roman" panose="02020603050405020304" pitchFamily="18" charset="0"/>
              </a:rPr>
              <a:t>hình</a:t>
            </a:r>
            <a:r>
              <a:rPr lang="en-US" sz="2420" dirty="0">
                <a:latin typeface="Times New Roman" panose="02020603050405020304" pitchFamily="18" charset="0"/>
                <a:cs typeface="Times New Roman" panose="02020603050405020304" pitchFamily="18" charset="0"/>
              </a:rPr>
              <a:t> </a:t>
            </a:r>
            <a:r>
              <a:rPr lang="en-US" sz="2420" dirty="0" err="1">
                <a:latin typeface="Times New Roman" panose="02020603050405020304" pitchFamily="18" charset="0"/>
                <a:cs typeface="Times New Roman" panose="02020603050405020304" pitchFamily="18" charset="0"/>
              </a:rPr>
              <a:t>thoi</a:t>
            </a:r>
            <a:r>
              <a:rPr lang="en-US" sz="2420" dirty="0">
                <a:latin typeface="Times New Roman" panose="02020603050405020304" pitchFamily="18" charset="0"/>
                <a:cs typeface="Times New Roman" panose="02020603050405020304" pitchFamily="18" charset="0"/>
              </a:rPr>
              <a:t> </a:t>
            </a:r>
            <a:r>
              <a:rPr lang="en-US" sz="2420" dirty="0" err="1">
                <a:latin typeface="Times New Roman" panose="02020603050405020304" pitchFamily="18" charset="0"/>
                <a:cs typeface="Times New Roman" panose="02020603050405020304" pitchFamily="18" charset="0"/>
              </a:rPr>
              <a:t>là</a:t>
            </a:r>
            <a:r>
              <a:rPr lang="en-US" sz="2420" dirty="0">
                <a:latin typeface="Times New Roman" panose="02020603050405020304" pitchFamily="18" charset="0"/>
                <a:cs typeface="Times New Roman" panose="02020603050405020304" pitchFamily="18" charset="0"/>
              </a:rPr>
              <a:t> </a:t>
            </a:r>
          </a:p>
          <a:p>
            <a:pPr lvl="0" eaLnBrk="0" fontAlgn="base" hangingPunct="0">
              <a:spcBef>
                <a:spcPct val="0"/>
              </a:spcBef>
              <a:spcAft>
                <a:spcPct val="0"/>
              </a:spcAft>
            </a:pPr>
            <a:endParaRPr lang="en-US" sz="2420" dirty="0">
              <a:latin typeface="Times New Roman" panose="02020603050405020304" pitchFamily="18" charset="0"/>
              <a:cs typeface="Times New Roman" panose="02020603050405020304" pitchFamily="18" charset="0"/>
            </a:endParaRPr>
          </a:p>
          <a:p>
            <a:pPr lvl="0" eaLnBrk="0" fontAlgn="base" hangingPunct="0">
              <a:spcBef>
                <a:spcPct val="0"/>
              </a:spcBef>
              <a:spcAft>
                <a:spcPct val="0"/>
              </a:spcAft>
            </a:pPr>
            <a:r>
              <a:rPr lang="vi-VN" sz="2420" dirty="0">
                <a:latin typeface="Times New Roman" panose="02020603050405020304" pitchFamily="18" charset="0"/>
                <a:cs typeface="Times New Roman" panose="02020603050405020304" pitchFamily="18" charset="0"/>
              </a:rPr>
              <a:t>Diện tích phần còn lại của mảnh vườn</a:t>
            </a:r>
            <a:r>
              <a:rPr lang="en-US" sz="2420" dirty="0">
                <a:latin typeface="Times New Roman" panose="02020603050405020304" pitchFamily="18" charset="0"/>
                <a:cs typeface="Times New Roman" panose="02020603050405020304" pitchFamily="18" charset="0"/>
              </a:rPr>
              <a:t> </a:t>
            </a:r>
            <a:r>
              <a:rPr lang="en-US" sz="2420" dirty="0" err="1">
                <a:latin typeface="Times New Roman" panose="02020603050405020304" pitchFamily="18" charset="0"/>
                <a:cs typeface="Times New Roman" panose="02020603050405020304" pitchFamily="18" charset="0"/>
              </a:rPr>
              <a:t>là</a:t>
            </a:r>
            <a:r>
              <a:rPr lang="en-US" sz="2420" dirty="0">
                <a:latin typeface="Times New Roman" panose="02020603050405020304" pitchFamily="18" charset="0"/>
                <a:cs typeface="Times New Roman" panose="02020603050405020304" pitchFamily="18" charset="0"/>
              </a:rPr>
              <a:t>  </a:t>
            </a:r>
          </a:p>
          <a:p>
            <a:pPr lvl="0" eaLnBrk="0" fontAlgn="base" hangingPunct="0">
              <a:spcBef>
                <a:spcPct val="0"/>
              </a:spcBef>
              <a:spcAft>
                <a:spcPct val="0"/>
              </a:spcAft>
            </a:pPr>
            <a:endParaRPr lang="en-US" sz="2420" dirty="0">
              <a:latin typeface="Times New Roman" panose="02020603050405020304" pitchFamily="18" charset="0"/>
              <a:cs typeface="Times New Roman" panose="02020603050405020304" pitchFamily="18" charset="0"/>
            </a:endParaRPr>
          </a:p>
          <a:p>
            <a:pPr lvl="0" eaLnBrk="0" fontAlgn="base" hangingPunct="0">
              <a:spcBef>
                <a:spcPct val="0"/>
              </a:spcBef>
              <a:spcAft>
                <a:spcPct val="0"/>
              </a:spcAft>
            </a:pPr>
            <a:endParaRPr lang="en-US" sz="2420" dirty="0">
              <a:latin typeface="Times New Roman" panose="02020603050405020304" pitchFamily="18" charset="0"/>
              <a:cs typeface="Times New Roman" panose="02020603050405020304" pitchFamily="18" charset="0"/>
            </a:endParaRPr>
          </a:p>
          <a:p>
            <a:pPr lvl="0" eaLnBrk="0" fontAlgn="base" hangingPunct="0">
              <a:spcBef>
                <a:spcPct val="0"/>
              </a:spcBef>
              <a:spcAft>
                <a:spcPct val="0"/>
              </a:spcAft>
            </a:pPr>
            <a:endParaRPr lang="en-US" sz="2420" dirty="0">
              <a:latin typeface="Times New Roman" panose="02020603050405020304" pitchFamily="18" charset="0"/>
              <a:cs typeface="Times New Roman" panose="02020603050405020304" pitchFamily="18" charset="0"/>
            </a:endParaRPr>
          </a:p>
          <a:p>
            <a:pPr lvl="0" eaLnBrk="0" fontAlgn="base" hangingPunct="0">
              <a:spcBef>
                <a:spcPct val="0"/>
              </a:spcBef>
              <a:spcAft>
                <a:spcPct val="0"/>
              </a:spcAft>
            </a:pPr>
            <a:endParaRPr lang="en-US" sz="2420" dirty="0">
              <a:latin typeface="Times New Roman" panose="02020603050405020304" pitchFamily="18" charset="0"/>
              <a:cs typeface="Times New Roman" panose="02020603050405020304" pitchFamily="18" charset="0"/>
            </a:endParaRPr>
          </a:p>
          <a:p>
            <a:pPr lvl="0" eaLnBrk="0" fontAlgn="base" hangingPunct="0">
              <a:spcBef>
                <a:spcPct val="0"/>
              </a:spcBef>
              <a:spcAft>
                <a:spcPct val="0"/>
              </a:spcAft>
            </a:pPr>
            <a:endParaRPr lang="en-US" sz="2420" dirty="0">
              <a:latin typeface="Times New Roman" panose="02020603050405020304" pitchFamily="18" charset="0"/>
              <a:cs typeface="Times New Roman" panose="02020603050405020304" pitchFamily="18" charset="0"/>
            </a:endParaRPr>
          </a:p>
          <a:p>
            <a:pPr lvl="0" eaLnBrk="0" fontAlgn="base" hangingPunct="0">
              <a:spcBef>
                <a:spcPct val="0"/>
              </a:spcBef>
              <a:spcAft>
                <a:spcPct val="0"/>
              </a:spcAft>
            </a:pPr>
            <a:endParaRPr lang="en-US" sz="2420" dirty="0">
              <a:latin typeface="Times New Roman" panose="02020603050405020304" pitchFamily="18" charset="0"/>
              <a:cs typeface="Times New Roman" panose="02020603050405020304" pitchFamily="18" charset="0"/>
            </a:endParaRPr>
          </a:p>
          <a:p>
            <a:pPr lvl="0" eaLnBrk="0" fontAlgn="base" hangingPunct="0">
              <a:spcBef>
                <a:spcPct val="0"/>
              </a:spcBef>
              <a:spcAft>
                <a:spcPct val="0"/>
              </a:spcAft>
            </a:pPr>
            <a:endParaRPr lang="en-US" sz="2420" dirty="0">
              <a:latin typeface="Times New Roman" panose="02020603050405020304" pitchFamily="18" charset="0"/>
              <a:cs typeface="Times New Roman" panose="02020603050405020304" pitchFamily="18" charset="0"/>
            </a:endParaRPr>
          </a:p>
          <a:p>
            <a:pPr lvl="0" eaLnBrk="0" fontAlgn="base" hangingPunct="0">
              <a:spcBef>
                <a:spcPct val="0"/>
              </a:spcBef>
              <a:spcAft>
                <a:spcPct val="0"/>
              </a:spcAft>
            </a:pPr>
            <a:endParaRPr lang="en-US" sz="2420" dirty="0">
              <a:solidFill>
                <a:schemeClr val="tx1"/>
              </a:solidFill>
              <a:latin typeface="Times New Roman" panose="02020603050405020304" pitchFamily="18" charset="0"/>
              <a:cs typeface="Times New Roman" panose="02020603050405020304" pitchFamily="18" charset="0"/>
            </a:endParaRPr>
          </a:p>
        </p:txBody>
      </p:sp>
      <p:sp>
        <p:nvSpPr>
          <p:cNvPr id="16" name="TextBox 15"/>
          <p:cNvSpPr txBox="1"/>
          <p:nvPr/>
        </p:nvSpPr>
        <p:spPr>
          <a:xfrm>
            <a:off x="2576486" y="1571207"/>
            <a:ext cx="3233369" cy="427489"/>
          </a:xfrm>
          <a:prstGeom prst="rect">
            <a:avLst/>
          </a:prstGeom>
          <a:noFill/>
        </p:spPr>
        <p:txBody>
          <a:bodyPr wrap="square" rtlCol="0">
            <a:spAutoFit/>
          </a:bodyPr>
          <a:lstStyle/>
          <a:p>
            <a:pPr algn="ctr"/>
            <a:r>
              <a:rPr lang="en-US" sz="2178" b="1">
                <a:solidFill>
                  <a:srgbClr val="FF0000"/>
                </a:solidFill>
                <a:latin typeface="Times New Roman" panose="02020603050405020304" pitchFamily="18" charset="0"/>
                <a:cs typeface="Times New Roman" panose="02020603050405020304" pitchFamily="18" charset="0"/>
              </a:rPr>
              <a:t>GIẢI</a:t>
            </a:r>
          </a:p>
        </p:txBody>
      </p:sp>
      <p:graphicFrame>
        <p:nvGraphicFramePr>
          <p:cNvPr id="2" name="Object 1"/>
          <p:cNvGraphicFramePr>
            <a:graphicFrameLocks noChangeAspect="1"/>
          </p:cNvGraphicFramePr>
          <p:nvPr/>
        </p:nvGraphicFramePr>
        <p:xfrm>
          <a:off x="4436836" y="2921854"/>
          <a:ext cx="2077501" cy="395714"/>
        </p:xfrm>
        <a:graphic>
          <a:graphicData uri="http://schemas.openxmlformats.org/presentationml/2006/ole">
            <mc:AlternateContent xmlns:mc="http://schemas.openxmlformats.org/markup-compatibility/2006">
              <mc:Choice xmlns:v="urn:schemas-microsoft-com:vml" Requires="v">
                <p:oleObj spid="_x0000_s1062" name="Equation" r:id="rId6" imgW="1066680" imgH="203040" progId="Equation.DSMT4">
                  <p:embed/>
                </p:oleObj>
              </mc:Choice>
              <mc:Fallback>
                <p:oleObj name="Equation" r:id="rId6" imgW="1066680" imgH="203040" progId="Equation.DSMT4">
                  <p:embed/>
                  <p:pic>
                    <p:nvPicPr>
                      <p:cNvPr id="2" name="Object 1"/>
                      <p:cNvPicPr/>
                      <p:nvPr/>
                    </p:nvPicPr>
                    <p:blipFill>
                      <a:blip r:embed="rId7"/>
                      <a:stretch>
                        <a:fillRect/>
                      </a:stretch>
                    </p:blipFill>
                    <p:spPr>
                      <a:xfrm>
                        <a:off x="4436836" y="2921854"/>
                        <a:ext cx="2077501" cy="395714"/>
                      </a:xfrm>
                      <a:prstGeom prst="rect">
                        <a:avLst/>
                      </a:prstGeom>
                    </p:spPr>
                  </p:pic>
                </p:oleObj>
              </mc:Fallback>
            </mc:AlternateContent>
          </a:graphicData>
        </a:graphic>
      </p:graphicFrame>
      <p:graphicFrame>
        <p:nvGraphicFramePr>
          <p:cNvPr id="4" name="Object 3"/>
          <p:cNvGraphicFramePr>
            <a:graphicFrameLocks noChangeAspect="1"/>
          </p:cNvGraphicFramePr>
          <p:nvPr/>
        </p:nvGraphicFramePr>
        <p:xfrm>
          <a:off x="4056919" y="3494491"/>
          <a:ext cx="1742065" cy="782667"/>
        </p:xfrm>
        <a:graphic>
          <a:graphicData uri="http://schemas.openxmlformats.org/presentationml/2006/ole">
            <mc:AlternateContent xmlns:mc="http://schemas.openxmlformats.org/markup-compatibility/2006">
              <mc:Choice xmlns:v="urn:schemas-microsoft-com:vml" Requires="v">
                <p:oleObj spid="_x0000_s1063" name="Equation" r:id="rId8" imgW="876240" imgH="393480" progId="Equation.DSMT4">
                  <p:embed/>
                </p:oleObj>
              </mc:Choice>
              <mc:Fallback>
                <p:oleObj name="Equation" r:id="rId8" imgW="876240" imgH="393480" progId="Equation.DSMT4">
                  <p:embed/>
                  <p:pic>
                    <p:nvPicPr>
                      <p:cNvPr id="4" name="Object 3"/>
                      <p:cNvPicPr/>
                      <p:nvPr/>
                    </p:nvPicPr>
                    <p:blipFill>
                      <a:blip r:embed="rId9"/>
                      <a:stretch>
                        <a:fillRect/>
                      </a:stretch>
                    </p:blipFill>
                    <p:spPr>
                      <a:xfrm>
                        <a:off x="4056919" y="3494491"/>
                        <a:ext cx="1742065" cy="782667"/>
                      </a:xfrm>
                      <a:prstGeom prst="rect">
                        <a:avLst/>
                      </a:prstGeom>
                    </p:spPr>
                  </p:pic>
                </p:oleObj>
              </mc:Fallback>
            </mc:AlternateContent>
          </a:graphicData>
        </a:graphic>
      </p:graphicFrame>
      <p:graphicFrame>
        <p:nvGraphicFramePr>
          <p:cNvPr id="5" name="Object 4"/>
          <p:cNvGraphicFramePr>
            <a:graphicFrameLocks noChangeAspect="1"/>
          </p:cNvGraphicFramePr>
          <p:nvPr/>
        </p:nvGraphicFramePr>
        <p:xfrm>
          <a:off x="1923334" y="4841455"/>
          <a:ext cx="3002130" cy="524644"/>
        </p:xfrm>
        <a:graphic>
          <a:graphicData uri="http://schemas.openxmlformats.org/presentationml/2006/ole">
            <mc:AlternateContent xmlns:mc="http://schemas.openxmlformats.org/markup-compatibility/2006">
              <mc:Choice xmlns:v="urn:schemas-microsoft-com:vml" Requires="v">
                <p:oleObj spid="_x0000_s1064" name="Equation" r:id="rId10" imgW="1307880" imgH="228600" progId="Equation.DSMT4">
                  <p:embed/>
                </p:oleObj>
              </mc:Choice>
              <mc:Fallback>
                <p:oleObj name="Equation" r:id="rId10" imgW="1307880" imgH="228600" progId="Equation.DSMT4">
                  <p:embed/>
                  <p:pic>
                    <p:nvPicPr>
                      <p:cNvPr id="5" name="Object 4"/>
                      <p:cNvPicPr/>
                      <p:nvPr/>
                    </p:nvPicPr>
                    <p:blipFill>
                      <a:blip r:embed="rId11"/>
                      <a:stretch>
                        <a:fillRect/>
                      </a:stretch>
                    </p:blipFill>
                    <p:spPr>
                      <a:xfrm>
                        <a:off x="1923334" y="4841455"/>
                        <a:ext cx="3002130" cy="524644"/>
                      </a:xfrm>
                      <a:prstGeom prst="rect">
                        <a:avLst/>
                      </a:prstGeom>
                    </p:spPr>
                  </p:pic>
                </p:oleObj>
              </mc:Fallback>
            </mc:AlternateContent>
          </a:graphicData>
        </a:graphic>
      </p:graphicFrame>
    </p:spTree>
    <p:extLst>
      <p:ext uri="{BB962C8B-B14F-4D97-AF65-F5344CB8AC3E}">
        <p14:creationId xmlns:p14="http://schemas.microsoft.com/office/powerpoint/2010/main" val="4173311631"/>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barn(inVertical)">
                                      <p:cBhvr>
                                        <p:cTn id="7" dur="5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fade">
                                      <p:cBhvr>
                                        <p:cTn id="12" dur="1000"/>
                                        <p:tgtEl>
                                          <p:spTgt spid="15"/>
                                        </p:tgtEl>
                                      </p:cBhvr>
                                    </p:animEffect>
                                    <p:anim calcmode="lin" valueType="num">
                                      <p:cBhvr>
                                        <p:cTn id="13" dur="1000" fill="hold"/>
                                        <p:tgtEl>
                                          <p:spTgt spid="15"/>
                                        </p:tgtEl>
                                        <p:attrNameLst>
                                          <p:attrName>ppt_x</p:attrName>
                                        </p:attrNameLst>
                                      </p:cBhvr>
                                      <p:tavLst>
                                        <p:tav tm="0">
                                          <p:val>
                                            <p:strVal val="#ppt_x"/>
                                          </p:val>
                                        </p:tav>
                                        <p:tav tm="100000">
                                          <p:val>
                                            <p:strVal val="#ppt_x"/>
                                          </p:val>
                                        </p:tav>
                                      </p:tavLst>
                                    </p:anim>
                                    <p:anim calcmode="lin" valueType="num">
                                      <p:cBhvr>
                                        <p:cTn id="14"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5">
                                            <p:txEl>
                                              <p:pRg st="6" end="6"/>
                                            </p:txEl>
                                          </p:spTgt>
                                        </p:tgtEl>
                                        <p:attrNameLst>
                                          <p:attrName>style.visibility</p:attrName>
                                        </p:attrNameLst>
                                      </p:cBhvr>
                                      <p:to>
                                        <p:strVal val="visible"/>
                                      </p:to>
                                    </p:set>
                                    <p:anim calcmode="lin" valueType="num">
                                      <p:cBhvr additive="base">
                                        <p:cTn id="19" dur="500" fill="hold"/>
                                        <p:tgtEl>
                                          <p:spTgt spid="15">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nodeType="clickEffect">
                                  <p:stCondLst>
                                    <p:cond delay="0"/>
                                  </p:stCondLst>
                                  <p:childTnLst>
                                    <p:set>
                                      <p:cBhvr>
                                        <p:cTn id="24" dur="1" fill="hold">
                                          <p:stCondLst>
                                            <p:cond delay="0"/>
                                          </p:stCondLst>
                                        </p:cTn>
                                        <p:tgtEl>
                                          <p:spTgt spid="15">
                                            <p:txEl>
                                              <p:pRg st="7" end="7"/>
                                            </p:txEl>
                                          </p:spTgt>
                                        </p:tgtEl>
                                        <p:attrNameLst>
                                          <p:attrName>style.visibility</p:attrName>
                                        </p:attrNameLst>
                                      </p:cBhvr>
                                      <p:to>
                                        <p:strVal val="visible"/>
                                      </p:to>
                                    </p:set>
                                    <p:animEffect transition="in" filter="barn(inVertical)">
                                      <p:cBhvr>
                                        <p:cTn id="25" dur="500"/>
                                        <p:tgtEl>
                                          <p:spTgt spid="15">
                                            <p:txEl>
                                              <p:pRg st="7" end="7"/>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4" fill="hold" nodeType="clickEffect">
                                  <p:stCondLst>
                                    <p:cond delay="0"/>
                                  </p:stCondLst>
                                  <p:childTnLst>
                                    <p:set>
                                      <p:cBhvr>
                                        <p:cTn id="29" dur="1" fill="hold">
                                          <p:stCondLst>
                                            <p:cond delay="0"/>
                                          </p:stCondLst>
                                        </p:cTn>
                                        <p:tgtEl>
                                          <p:spTgt spid="2"/>
                                        </p:tgtEl>
                                        <p:attrNameLst>
                                          <p:attrName>style.visibility</p:attrName>
                                        </p:attrNameLst>
                                      </p:cBhvr>
                                      <p:to>
                                        <p:strVal val="visible"/>
                                      </p:to>
                                    </p:set>
                                    <p:animEffect transition="in" filter="wipe(down)">
                                      <p:cBhvr>
                                        <p:cTn id="30" dur="500"/>
                                        <p:tgtEl>
                                          <p:spTgt spid="2"/>
                                        </p:tgtEl>
                                      </p:cBhvr>
                                    </p:animEffect>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nodeType="clickEffect">
                                  <p:stCondLst>
                                    <p:cond delay="0"/>
                                  </p:stCondLst>
                                  <p:childTnLst>
                                    <p:set>
                                      <p:cBhvr>
                                        <p:cTn id="34" dur="1" fill="hold">
                                          <p:stCondLst>
                                            <p:cond delay="0"/>
                                          </p:stCondLst>
                                        </p:cTn>
                                        <p:tgtEl>
                                          <p:spTgt spid="15">
                                            <p:txEl>
                                              <p:pRg st="9" end="9"/>
                                            </p:txEl>
                                          </p:spTgt>
                                        </p:tgtEl>
                                        <p:attrNameLst>
                                          <p:attrName>style.visibility</p:attrName>
                                        </p:attrNameLst>
                                      </p:cBhvr>
                                      <p:to>
                                        <p:strVal val="visible"/>
                                      </p:to>
                                    </p:set>
                                    <p:animEffect transition="in" filter="barn(inVertical)">
                                      <p:cBhvr>
                                        <p:cTn id="35" dur="500"/>
                                        <p:tgtEl>
                                          <p:spTgt spid="15">
                                            <p:txEl>
                                              <p:pRg st="9" end="9"/>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4" fill="hold" nodeType="clickEffect">
                                  <p:stCondLst>
                                    <p:cond delay="0"/>
                                  </p:stCondLst>
                                  <p:childTnLst>
                                    <p:set>
                                      <p:cBhvr>
                                        <p:cTn id="39" dur="1" fill="hold">
                                          <p:stCondLst>
                                            <p:cond delay="0"/>
                                          </p:stCondLst>
                                        </p:cTn>
                                        <p:tgtEl>
                                          <p:spTgt spid="4"/>
                                        </p:tgtEl>
                                        <p:attrNameLst>
                                          <p:attrName>style.visibility</p:attrName>
                                        </p:attrNameLst>
                                      </p:cBhvr>
                                      <p:to>
                                        <p:strVal val="visible"/>
                                      </p:to>
                                    </p:set>
                                    <p:animEffect transition="in" filter="wipe(down)">
                                      <p:cBhvr>
                                        <p:cTn id="40" dur="500"/>
                                        <p:tgtEl>
                                          <p:spTgt spid="4"/>
                                        </p:tgtEl>
                                      </p:cBhvr>
                                    </p:animEffect>
                                  </p:childTnLst>
                                </p:cTn>
                              </p:par>
                            </p:childTnLst>
                          </p:cTn>
                        </p:par>
                      </p:childTnLst>
                    </p:cTn>
                  </p:par>
                  <p:par>
                    <p:cTn id="41" fill="hold">
                      <p:stCondLst>
                        <p:cond delay="indefinite"/>
                      </p:stCondLst>
                      <p:childTnLst>
                        <p:par>
                          <p:cTn id="42" fill="hold">
                            <p:stCondLst>
                              <p:cond delay="0"/>
                            </p:stCondLst>
                            <p:childTnLst>
                              <p:par>
                                <p:cTn id="43" presetID="16" presetClass="entr" presetSubtype="21" fill="hold" nodeType="clickEffect">
                                  <p:stCondLst>
                                    <p:cond delay="0"/>
                                  </p:stCondLst>
                                  <p:childTnLst>
                                    <p:set>
                                      <p:cBhvr>
                                        <p:cTn id="44" dur="1" fill="hold">
                                          <p:stCondLst>
                                            <p:cond delay="0"/>
                                          </p:stCondLst>
                                        </p:cTn>
                                        <p:tgtEl>
                                          <p:spTgt spid="15">
                                            <p:txEl>
                                              <p:pRg st="11" end="11"/>
                                            </p:txEl>
                                          </p:spTgt>
                                        </p:tgtEl>
                                        <p:attrNameLst>
                                          <p:attrName>style.visibility</p:attrName>
                                        </p:attrNameLst>
                                      </p:cBhvr>
                                      <p:to>
                                        <p:strVal val="visible"/>
                                      </p:to>
                                    </p:set>
                                    <p:animEffect transition="in" filter="barn(inVertical)">
                                      <p:cBhvr>
                                        <p:cTn id="45" dur="500"/>
                                        <p:tgtEl>
                                          <p:spTgt spid="15">
                                            <p:txEl>
                                              <p:pRg st="11" end="11"/>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16" presetClass="entr" presetSubtype="21" fill="hold" nodeType="clickEffect">
                                  <p:stCondLst>
                                    <p:cond delay="0"/>
                                  </p:stCondLst>
                                  <p:childTnLst>
                                    <p:set>
                                      <p:cBhvr>
                                        <p:cTn id="49" dur="1" fill="hold">
                                          <p:stCondLst>
                                            <p:cond delay="0"/>
                                          </p:stCondLst>
                                        </p:cTn>
                                        <p:tgtEl>
                                          <p:spTgt spid="5"/>
                                        </p:tgtEl>
                                        <p:attrNameLst>
                                          <p:attrName>style.visibility</p:attrName>
                                        </p:attrNameLst>
                                      </p:cBhvr>
                                      <p:to>
                                        <p:strVal val="visible"/>
                                      </p:to>
                                    </p:set>
                                    <p:animEffect transition="in" filter="barn(inVertical)">
                                      <p:cBhvr>
                                        <p:cTn id="5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p:bld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2165712" y="2703378"/>
            <a:ext cx="7886700" cy="1325563"/>
          </a:xfrm>
        </p:spPr>
        <p:txBody>
          <a:bodyPr/>
          <a:lstStyle/>
          <a:p>
            <a:pPr algn="ctr"/>
            <a:r>
              <a:rPr lang="en-US" b="1">
                <a:latin typeface="Times New Roman" panose="02020603050405020304" pitchFamily="18" charset="0"/>
                <a:cs typeface="Times New Roman" panose="02020603050405020304" pitchFamily="18" charset="0"/>
              </a:rPr>
              <a:t>KẾT THÚC BÀI GIẢNG</a:t>
            </a:r>
            <a:br>
              <a:rPr lang="en-US" b="1">
                <a:latin typeface="Times New Roman" panose="02020603050405020304" pitchFamily="18" charset="0"/>
                <a:cs typeface="Times New Roman" panose="02020603050405020304" pitchFamily="18" charset="0"/>
              </a:rPr>
            </a:br>
            <a:r>
              <a:rPr lang="en-US" b="1">
                <a:latin typeface="Times New Roman" panose="02020603050405020304" pitchFamily="18" charset="0"/>
                <a:cs typeface="Times New Roman" panose="02020603050405020304" pitchFamily="18" charset="0"/>
              </a:rPr>
              <a:t>CHÚC CÁC EM HỌC TỐT!</a:t>
            </a:r>
          </a:p>
        </p:txBody>
      </p:sp>
    </p:spTree>
    <p:extLst>
      <p:ext uri="{BB962C8B-B14F-4D97-AF65-F5344CB8AC3E}">
        <p14:creationId xmlns:p14="http://schemas.microsoft.com/office/powerpoint/2010/main" val="279792858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511628" y="338999"/>
            <a:ext cx="10515600" cy="758281"/>
          </a:xfrm>
        </p:spPr>
        <p:txBody>
          <a:bodyPr>
            <a:normAutofit/>
          </a:bodyPr>
          <a:lstStyle/>
          <a:p>
            <a:r>
              <a:rPr lang="en-US" sz="3200" dirty="0">
                <a:solidFill>
                  <a:srgbClr val="FF0000"/>
                </a:solidFill>
                <a:sym typeface="Wingdings" panose="05000000000000000000" pitchFamily="2" charset="2"/>
              </a:rPr>
              <a:t></a:t>
            </a:r>
            <a:r>
              <a:rPr lang="vi-VN" sz="3200" dirty="0">
                <a:solidFill>
                  <a:srgbClr val="FF0000"/>
                </a:solidFill>
                <a:sym typeface="Wingdings" panose="05000000000000000000" pitchFamily="2" charset="2"/>
              </a:rPr>
              <a:t>I.</a:t>
            </a:r>
            <a:r>
              <a:rPr lang="en-US" sz="3200" dirty="0">
                <a:solidFill>
                  <a:srgbClr val="FF0000"/>
                </a:solidFill>
                <a:sym typeface="Wingdings" panose="05000000000000000000" pitchFamily="2" charset="2"/>
              </a:rPr>
              <a:t> </a:t>
            </a:r>
            <a:r>
              <a:rPr lang="en-US" sz="3200" b="1" dirty="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PHẦN KHỞI ĐỘNG</a:t>
            </a:r>
            <a:endParaRPr lang="en-US" sz="3200" dirty="0">
              <a:solidFill>
                <a:srgbClr val="FF0000"/>
              </a:solidFill>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733697" y="1097280"/>
                <a:ext cx="10515600" cy="1897289"/>
              </a:xfrm>
            </p:spPr>
            <p:txBody>
              <a:bodyPr/>
              <a:lstStyle/>
              <a:p>
                <a:pPr marL="0" indent="0">
                  <a:buNone/>
                </a:pPr>
                <a:r>
                  <a:rPr lang="en-US" u="sng" dirty="0" err="1">
                    <a:latin typeface="Times New Roman" panose="02020603050405020304" pitchFamily="18" charset="0"/>
                    <a:cs typeface="Times New Roman" panose="02020603050405020304" pitchFamily="18" charset="0"/>
                  </a:rPr>
                  <a:t>Câu</a:t>
                </a:r>
                <a:r>
                  <a:rPr lang="en-US" u="sng" dirty="0">
                    <a:latin typeface="Times New Roman" panose="02020603050405020304" pitchFamily="18" charset="0"/>
                    <a:cs typeface="Times New Roman" panose="02020603050405020304" pitchFamily="18" charset="0"/>
                  </a:rPr>
                  <a:t> </a:t>
                </a:r>
                <a:r>
                  <a:rPr lang="en-US" u="sng" dirty="0" err="1">
                    <a:latin typeface="Times New Roman" panose="02020603050405020304" pitchFamily="18" charset="0"/>
                    <a:cs typeface="Times New Roman" panose="02020603050405020304" pitchFamily="18" charset="0"/>
                  </a:rPr>
                  <a:t>hỏi</a:t>
                </a:r>
                <a:r>
                  <a:rPr lang="en-US" u="sng" dirty="0">
                    <a:latin typeface="Times New Roman" panose="02020603050405020304" pitchFamily="18" charset="0"/>
                    <a:cs typeface="Times New Roman" panose="02020603050405020304" pitchFamily="18" charset="0"/>
                  </a:rPr>
                  <a:t> 1:</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Công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thức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tính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diện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tích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hình</a:t>
                </a:r>
                <a:r>
                  <a:rPr lang="en-US" dirty="0">
                    <a:latin typeface="Times New Roman" panose="02020603050405020304" pitchFamily="18" charset="0"/>
                    <a:cs typeface="Times New Roman" panose="02020603050405020304" pitchFamily="18" charset="0"/>
                  </a:rPr>
                  <a:t> thang </a:t>
                </a:r>
                <a:r>
                  <a:rPr lang="en-US" dirty="0" err="1">
                    <a:latin typeface="Times New Roman" panose="02020603050405020304" pitchFamily="18" charset="0"/>
                    <a:cs typeface="Times New Roman" panose="02020603050405020304" pitchFamily="18" charset="0"/>
                  </a:rPr>
                  <a:t>là</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gì</a:t>
                </a:r>
                <a:r>
                  <a:rPr lang="en-US" dirty="0">
                    <a:latin typeface="Times New Roman" panose="02020603050405020304" pitchFamily="18" charset="0"/>
                    <a:cs typeface="Times New Roman" panose="02020603050405020304" pitchFamily="18" charset="0"/>
                  </a:rPr>
                  <a:t>?</a:t>
                </a:r>
              </a:p>
              <a:p>
                <a:pPr marL="0" indent="0">
                  <a:buNone/>
                </a:pPr>
                <a:r>
                  <a:rPr lang="en-US" dirty="0">
                    <a:latin typeface="Times New Roman" panose="02020603050405020304" pitchFamily="18" charset="0"/>
                    <a:cs typeface="Times New Roman" panose="02020603050405020304" pitchFamily="18" charset="0"/>
                  </a:rPr>
                  <a:t>	(A) </a:t>
                </a:r>
                <a14:m>
                  <m:oMath xmlns:m="http://schemas.openxmlformats.org/officeDocument/2006/math">
                    <m:r>
                      <a:rPr lang="en-US" b="0" i="1" smtClean="0">
                        <a:latin typeface="Cambria Math" panose="02040503050406030204" pitchFamily="18" charset="0"/>
                        <a:cs typeface="Times New Roman" panose="02020603050405020304" pitchFamily="18" charset="0"/>
                      </a:rPr>
                      <m:t>𝑆</m:t>
                    </m:r>
                    <m:r>
                      <a:rPr lang="en-US" b="0" i="1" smtClean="0">
                        <a:latin typeface="Cambria Math" panose="02040503050406030204" pitchFamily="18" charset="0"/>
                        <a:cs typeface="Times New Roman" panose="02020603050405020304" pitchFamily="18" charset="0"/>
                      </a:rPr>
                      <m:t>=</m:t>
                    </m:r>
                    <m:d>
                      <m:dPr>
                        <m:ctrlPr>
                          <a:rPr lang="en-US" b="0" i="1" smtClean="0">
                            <a:latin typeface="Cambria Math" panose="02040503050406030204" pitchFamily="18" charset="0"/>
                            <a:cs typeface="Times New Roman" panose="02020603050405020304" pitchFamily="18" charset="0"/>
                          </a:rPr>
                        </m:ctrlPr>
                      </m:dPr>
                      <m:e>
                        <m:r>
                          <a:rPr lang="en-US" b="0" i="1" smtClean="0">
                            <a:latin typeface="Cambria Math" panose="02040503050406030204" pitchFamily="18" charset="0"/>
                            <a:cs typeface="Times New Roman" panose="02020603050405020304" pitchFamily="18" charset="0"/>
                          </a:rPr>
                          <m:t>𝑎</m:t>
                        </m:r>
                        <m:r>
                          <a:rPr lang="en-US" b="0" i="1" smtClean="0">
                            <a:latin typeface="Cambria Math" panose="02040503050406030204" pitchFamily="18" charset="0"/>
                            <a:cs typeface="Times New Roman" panose="02020603050405020304" pitchFamily="18" charset="0"/>
                          </a:rPr>
                          <m:t>+</m:t>
                        </m:r>
                        <m:r>
                          <a:rPr lang="en-US" b="0" i="1" smtClean="0">
                            <a:latin typeface="Cambria Math" panose="02040503050406030204" pitchFamily="18" charset="0"/>
                            <a:cs typeface="Times New Roman" panose="02020603050405020304" pitchFamily="18" charset="0"/>
                          </a:rPr>
                          <m:t>𝑏</m:t>
                        </m:r>
                      </m:e>
                    </m:d>
                    <m:r>
                      <a:rPr lang="en-US" b="0" i="1" smtClean="0">
                        <a:latin typeface="Cambria Math" panose="02040503050406030204" pitchFamily="18" charset="0"/>
                        <a:cs typeface="Times New Roman" panose="02020603050405020304" pitchFamily="18" charset="0"/>
                      </a:rPr>
                      <m:t>h</m:t>
                    </m:r>
                  </m:oMath>
                </a14:m>
                <a:r>
                  <a:rPr lang="en-US" dirty="0">
                    <a:latin typeface="Times New Roman" panose="02020603050405020304" pitchFamily="18" charset="0"/>
                    <a:cs typeface="Times New Roman" panose="02020603050405020304" pitchFamily="18" charset="0"/>
                  </a:rPr>
                  <a:t>				(B) </a:t>
                </a:r>
                <a14:m>
                  <m:oMath xmlns:m="http://schemas.openxmlformats.org/officeDocument/2006/math">
                    <m:r>
                      <a:rPr lang="en-US" b="0" i="1" smtClean="0">
                        <a:latin typeface="Cambria Math" panose="02040503050406030204" pitchFamily="18" charset="0"/>
                        <a:cs typeface="Times New Roman" panose="02020603050405020304" pitchFamily="18" charset="0"/>
                      </a:rPr>
                      <m:t>𝑆</m:t>
                    </m:r>
                    <m:r>
                      <a:rPr lang="en-US" b="0" i="1" smtClean="0">
                        <a:latin typeface="Cambria Math" panose="02040503050406030204" pitchFamily="18" charset="0"/>
                        <a:cs typeface="Times New Roman" panose="02020603050405020304" pitchFamily="18" charset="0"/>
                      </a:rPr>
                      <m:t>=</m:t>
                    </m:r>
                    <m:f>
                      <m:fPr>
                        <m:ctrlPr>
                          <a:rPr lang="en-US" b="0" i="1" smtClean="0">
                            <a:latin typeface="Cambria Math" panose="02040503050406030204" pitchFamily="18" charset="0"/>
                            <a:cs typeface="Times New Roman" panose="02020603050405020304" pitchFamily="18" charset="0"/>
                          </a:rPr>
                        </m:ctrlPr>
                      </m:fPr>
                      <m:num>
                        <m:r>
                          <a:rPr lang="en-US" b="0" i="1" smtClean="0">
                            <a:latin typeface="Cambria Math" panose="02040503050406030204" pitchFamily="18" charset="0"/>
                            <a:cs typeface="Times New Roman" panose="02020603050405020304" pitchFamily="18" charset="0"/>
                          </a:rPr>
                          <m:t>1</m:t>
                        </m:r>
                      </m:num>
                      <m:den>
                        <m:r>
                          <a:rPr lang="en-US" b="0" i="1" smtClean="0">
                            <a:latin typeface="Cambria Math" panose="02040503050406030204" pitchFamily="18" charset="0"/>
                            <a:cs typeface="Times New Roman" panose="02020603050405020304" pitchFamily="18" charset="0"/>
                          </a:rPr>
                          <m:t>2</m:t>
                        </m:r>
                      </m:den>
                    </m:f>
                    <m:d>
                      <m:dPr>
                        <m:ctrlPr>
                          <a:rPr lang="en-US" b="0" i="1" smtClean="0">
                            <a:latin typeface="Cambria Math" panose="02040503050406030204" pitchFamily="18" charset="0"/>
                            <a:cs typeface="Times New Roman" panose="02020603050405020304" pitchFamily="18" charset="0"/>
                          </a:rPr>
                        </m:ctrlPr>
                      </m:dPr>
                      <m:e>
                        <m:r>
                          <a:rPr lang="en-US" b="0" i="1" smtClean="0">
                            <a:latin typeface="Cambria Math" panose="02040503050406030204" pitchFamily="18" charset="0"/>
                            <a:cs typeface="Times New Roman" panose="02020603050405020304" pitchFamily="18" charset="0"/>
                          </a:rPr>
                          <m:t>𝑎</m:t>
                        </m:r>
                        <m:r>
                          <a:rPr lang="en-US" b="0" i="1" smtClean="0">
                            <a:latin typeface="Cambria Math" panose="02040503050406030204" pitchFamily="18" charset="0"/>
                            <a:cs typeface="Times New Roman" panose="02020603050405020304" pitchFamily="18" charset="0"/>
                          </a:rPr>
                          <m:t>+</m:t>
                        </m:r>
                        <m:r>
                          <a:rPr lang="en-US" b="0" i="1" smtClean="0">
                            <a:latin typeface="Cambria Math" panose="02040503050406030204" pitchFamily="18" charset="0"/>
                            <a:cs typeface="Times New Roman" panose="02020603050405020304" pitchFamily="18" charset="0"/>
                          </a:rPr>
                          <m:t>𝑏</m:t>
                        </m:r>
                      </m:e>
                    </m:d>
                    <m:r>
                      <a:rPr lang="en-US" b="0" i="1" smtClean="0">
                        <a:latin typeface="Cambria Math" panose="02040503050406030204" pitchFamily="18" charset="0"/>
                        <a:cs typeface="Times New Roman" panose="02020603050405020304" pitchFamily="18" charset="0"/>
                      </a:rPr>
                      <m:t>h</m:t>
                    </m:r>
                  </m:oMath>
                </a14:m>
                <a:endParaRPr lang="en-US" dirty="0">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	(C) </a:t>
                </a:r>
                <a14:m>
                  <m:oMath xmlns:m="http://schemas.openxmlformats.org/officeDocument/2006/math">
                    <m:r>
                      <a:rPr lang="en-US" b="0" i="1" smtClean="0">
                        <a:latin typeface="Cambria Math" panose="02040503050406030204" pitchFamily="18" charset="0"/>
                        <a:cs typeface="Times New Roman" panose="02020603050405020304" pitchFamily="18" charset="0"/>
                      </a:rPr>
                      <m:t>𝑆</m:t>
                    </m:r>
                    <m:r>
                      <a:rPr lang="en-US" b="0" i="1" smtClean="0">
                        <a:latin typeface="Cambria Math" panose="02040503050406030204" pitchFamily="18" charset="0"/>
                        <a:cs typeface="Times New Roman" panose="02020603050405020304" pitchFamily="18" charset="0"/>
                      </a:rPr>
                      <m:t>=</m:t>
                    </m:r>
                    <m:r>
                      <a:rPr lang="en-US" b="0" i="1" smtClean="0">
                        <a:latin typeface="Cambria Math" panose="02040503050406030204" pitchFamily="18" charset="0"/>
                        <a:cs typeface="Times New Roman" panose="02020603050405020304" pitchFamily="18" charset="0"/>
                      </a:rPr>
                      <m:t>𝑎</m:t>
                    </m:r>
                    <m:r>
                      <a:rPr lang="en-US" b="0" i="1" smtClean="0">
                        <a:latin typeface="Cambria Math" panose="02040503050406030204" pitchFamily="18" charset="0"/>
                        <a:cs typeface="Times New Roman" panose="02020603050405020304" pitchFamily="18" charset="0"/>
                      </a:rPr>
                      <m:t>.</m:t>
                    </m:r>
                    <m:r>
                      <a:rPr lang="en-US" b="0" i="1" smtClean="0">
                        <a:latin typeface="Cambria Math" panose="02040503050406030204" pitchFamily="18" charset="0"/>
                        <a:cs typeface="Times New Roman" panose="02020603050405020304" pitchFamily="18" charset="0"/>
                      </a:rPr>
                      <m:t>𝑏</m:t>
                    </m:r>
                    <m:r>
                      <a:rPr lang="en-US" b="0" i="1" smtClean="0">
                        <a:latin typeface="Cambria Math" panose="02040503050406030204" pitchFamily="18" charset="0"/>
                        <a:cs typeface="Times New Roman" panose="02020603050405020304" pitchFamily="18" charset="0"/>
                      </a:rPr>
                      <m:t>.</m:t>
                    </m:r>
                    <m:r>
                      <a:rPr lang="en-US" b="0" i="1" smtClean="0">
                        <a:latin typeface="Cambria Math" panose="02040503050406030204" pitchFamily="18" charset="0"/>
                        <a:cs typeface="Times New Roman" panose="02020603050405020304" pitchFamily="18" charset="0"/>
                      </a:rPr>
                      <m:t>h</m:t>
                    </m:r>
                  </m:oMath>
                </a14:m>
                <a:r>
                  <a:rPr lang="en-US" dirty="0">
                    <a:latin typeface="Times New Roman" panose="02020603050405020304" pitchFamily="18" charset="0"/>
                    <a:cs typeface="Times New Roman" panose="02020603050405020304" pitchFamily="18" charset="0"/>
                  </a:rPr>
                  <a:t>				(D) </a:t>
                </a:r>
                <a14:m>
                  <m:oMath xmlns:m="http://schemas.openxmlformats.org/officeDocument/2006/math">
                    <m:r>
                      <a:rPr lang="en-US" b="0" i="1" smtClean="0">
                        <a:latin typeface="Cambria Math" panose="02040503050406030204" pitchFamily="18" charset="0"/>
                        <a:cs typeface="Times New Roman" panose="02020603050405020304" pitchFamily="18" charset="0"/>
                      </a:rPr>
                      <m:t>𝑆</m:t>
                    </m:r>
                    <m:r>
                      <a:rPr lang="en-US" b="0" i="1" smtClean="0">
                        <a:latin typeface="Cambria Math" panose="02040503050406030204" pitchFamily="18" charset="0"/>
                        <a:cs typeface="Times New Roman" panose="02020603050405020304" pitchFamily="18" charset="0"/>
                      </a:rPr>
                      <m:t>=</m:t>
                    </m:r>
                    <m:f>
                      <m:fPr>
                        <m:ctrlPr>
                          <a:rPr lang="en-US" b="0" i="1" smtClean="0">
                            <a:latin typeface="Cambria Math" panose="02040503050406030204" pitchFamily="18" charset="0"/>
                            <a:cs typeface="Times New Roman" panose="02020603050405020304" pitchFamily="18" charset="0"/>
                          </a:rPr>
                        </m:ctrlPr>
                      </m:fPr>
                      <m:num>
                        <m:r>
                          <a:rPr lang="en-US" b="0" i="1" smtClean="0">
                            <a:latin typeface="Cambria Math" panose="02040503050406030204" pitchFamily="18" charset="0"/>
                            <a:cs typeface="Times New Roman" panose="02020603050405020304" pitchFamily="18" charset="0"/>
                          </a:rPr>
                          <m:t>1</m:t>
                        </m:r>
                      </m:num>
                      <m:den>
                        <m:r>
                          <a:rPr lang="en-US" b="0" i="1" smtClean="0">
                            <a:latin typeface="Cambria Math" panose="02040503050406030204" pitchFamily="18" charset="0"/>
                            <a:cs typeface="Times New Roman" panose="02020603050405020304" pitchFamily="18" charset="0"/>
                          </a:rPr>
                          <m:t>2</m:t>
                        </m:r>
                      </m:den>
                    </m:f>
                    <m:r>
                      <a:rPr lang="en-US" b="0" i="1" smtClean="0">
                        <a:latin typeface="Cambria Math" panose="02040503050406030204" pitchFamily="18" charset="0"/>
                        <a:cs typeface="Times New Roman" panose="02020603050405020304" pitchFamily="18" charset="0"/>
                      </a:rPr>
                      <m:t>𝑎</m:t>
                    </m:r>
                    <m:r>
                      <a:rPr lang="en-US" b="0" i="1" smtClean="0">
                        <a:latin typeface="Cambria Math" panose="02040503050406030204" pitchFamily="18" charset="0"/>
                        <a:cs typeface="Times New Roman" panose="02020603050405020304" pitchFamily="18" charset="0"/>
                      </a:rPr>
                      <m:t>.</m:t>
                    </m:r>
                    <m:r>
                      <a:rPr lang="en-US" b="0" i="1" smtClean="0">
                        <a:latin typeface="Cambria Math" panose="02040503050406030204" pitchFamily="18" charset="0"/>
                        <a:cs typeface="Times New Roman" panose="02020603050405020304" pitchFamily="18" charset="0"/>
                      </a:rPr>
                      <m:t>𝑏</m:t>
                    </m:r>
                    <m:r>
                      <a:rPr lang="en-US" b="0" i="1" smtClean="0">
                        <a:latin typeface="Cambria Math" panose="02040503050406030204" pitchFamily="18" charset="0"/>
                        <a:cs typeface="Times New Roman" panose="02020603050405020304" pitchFamily="18" charset="0"/>
                      </a:rPr>
                      <m:t>.</m:t>
                    </m:r>
                    <m:r>
                      <a:rPr lang="en-US" b="0" i="1" smtClean="0">
                        <a:latin typeface="Cambria Math" panose="02040503050406030204" pitchFamily="18" charset="0"/>
                        <a:cs typeface="Times New Roman" panose="02020603050405020304" pitchFamily="18" charset="0"/>
                      </a:rPr>
                      <m:t>h</m:t>
                    </m:r>
                  </m:oMath>
                </a14:m>
                <a:endParaRPr lang="en-US" dirty="0">
                  <a:latin typeface="Times New Roman" panose="02020603050405020304" pitchFamily="18" charset="0"/>
                  <a:cs typeface="Times New Roman" panose="02020603050405020304" pitchFamily="18" charset="0"/>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733697" y="1097280"/>
                <a:ext cx="10515600" cy="1897289"/>
              </a:xfrm>
              <a:blipFill>
                <a:blip r:embed="rId2"/>
                <a:stretch>
                  <a:fillRect l="-1159" t="-5466" b="-643"/>
                </a:stretch>
              </a:blipFill>
            </p:spPr>
            <p:txBody>
              <a:bodyPr/>
              <a:lstStyle/>
              <a:p>
                <a:r>
                  <a:rPr lang="en-US">
                    <a:noFill/>
                  </a:rPr>
                  <a:t> </a:t>
                </a:r>
              </a:p>
            </p:txBody>
          </p:sp>
        </mc:Fallback>
      </mc:AlternateContent>
      <p:sp>
        <p:nvSpPr>
          <p:cNvPr id="4" name="Oval 3"/>
          <p:cNvSpPr/>
          <p:nvPr/>
        </p:nvSpPr>
        <p:spPr>
          <a:xfrm>
            <a:off x="7171509" y="1680164"/>
            <a:ext cx="548640" cy="54864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ontent Placeholder 2"/>
          <p:cNvSpPr txBox="1">
            <a:spLocks/>
          </p:cNvSpPr>
          <p:nvPr/>
        </p:nvSpPr>
        <p:spPr>
          <a:xfrm>
            <a:off x="733697" y="3577453"/>
            <a:ext cx="10515600" cy="25098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u="sng" dirty="0" err="1">
                <a:latin typeface="Times New Roman" panose="02020603050405020304" pitchFamily="18" charset="0"/>
                <a:cs typeface="Times New Roman" panose="02020603050405020304" pitchFamily="18" charset="0"/>
              </a:rPr>
              <a:t>Câu</a:t>
            </a:r>
            <a:r>
              <a:rPr lang="en-US" u="sng" dirty="0">
                <a:latin typeface="Times New Roman" panose="02020603050405020304" pitchFamily="18" charset="0"/>
                <a:cs typeface="Times New Roman" panose="02020603050405020304" pitchFamily="18" charset="0"/>
              </a:rPr>
              <a:t> </a:t>
            </a:r>
            <a:r>
              <a:rPr lang="en-US" u="sng" dirty="0" err="1">
                <a:latin typeface="Times New Roman" panose="02020603050405020304" pitchFamily="18" charset="0"/>
                <a:cs typeface="Times New Roman" panose="02020603050405020304" pitchFamily="18" charset="0"/>
              </a:rPr>
              <a:t>hỏi</a:t>
            </a:r>
            <a:r>
              <a:rPr lang="en-US" u="sng" dirty="0">
                <a:latin typeface="Times New Roman" panose="02020603050405020304" pitchFamily="18" charset="0"/>
                <a:cs typeface="Times New Roman" panose="02020603050405020304" pitchFamily="18" charset="0"/>
              </a:rPr>
              <a:t> 2:</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Hình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lục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giác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đều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có</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tất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cả</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bao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nhiêu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góc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và</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số</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mỗi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góc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bằng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bao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nhiêu</a:t>
            </a:r>
            <a:r>
              <a:rPr lang="en-US" dirty="0">
                <a:latin typeface="Times New Roman" panose="02020603050405020304" pitchFamily="18" charset="0"/>
                <a:cs typeface="Times New Roman" panose="02020603050405020304" pitchFamily="18" charset="0"/>
              </a:rPr>
              <a:t>?</a:t>
            </a:r>
          </a:p>
          <a:p>
            <a:pPr marL="0" indent="0">
              <a:buFont typeface="Arial" panose="020B0604020202020204" pitchFamily="34" charset="0"/>
              <a:buNone/>
            </a:pPr>
            <a:r>
              <a:rPr lang="en-US" dirty="0">
                <a:latin typeface="Times New Roman" panose="02020603050405020304" pitchFamily="18" charset="0"/>
                <a:cs typeface="Times New Roman" panose="02020603050405020304" pitchFamily="18" charset="0"/>
              </a:rPr>
              <a:t>	(A) 6 </a:t>
            </a:r>
            <a:r>
              <a:rPr lang="en-US" dirty="0" err="1">
                <a:latin typeface="Times New Roman" panose="02020603050405020304" pitchFamily="18" charset="0"/>
                <a:cs typeface="Times New Roman" panose="02020603050405020304" pitchFamily="18" charset="0"/>
              </a:rPr>
              <a:t>góc</a:t>
            </a:r>
            <a:r>
              <a:rPr lang="en-US" dirty="0">
                <a:latin typeface="Times New Roman" panose="02020603050405020304" pitchFamily="18" charset="0"/>
                <a:cs typeface="Times New Roman" panose="02020603050405020304" pitchFamily="18" charset="0"/>
              </a:rPr>
              <a:t>, 120</a:t>
            </a:r>
            <a:r>
              <a:rPr lang="en-US" baseline="30000" dirty="0">
                <a:latin typeface="Times New Roman" panose="02020603050405020304" pitchFamily="18" charset="0"/>
                <a:cs typeface="Times New Roman" panose="02020603050405020304" pitchFamily="18" charset="0"/>
              </a:rPr>
              <a:t>0</a:t>
            </a:r>
            <a:r>
              <a:rPr lang="en-US" dirty="0">
                <a:latin typeface="Times New Roman" panose="02020603050405020304" pitchFamily="18" charset="0"/>
                <a:cs typeface="Times New Roman" panose="02020603050405020304" pitchFamily="18" charset="0"/>
              </a:rPr>
              <a:t>				(B) 6 </a:t>
            </a:r>
            <a:r>
              <a:rPr lang="en-US" dirty="0" err="1">
                <a:latin typeface="Times New Roman" panose="02020603050405020304" pitchFamily="18" charset="0"/>
                <a:cs typeface="Times New Roman" panose="02020603050405020304" pitchFamily="18" charset="0"/>
              </a:rPr>
              <a:t>góc</a:t>
            </a:r>
            <a:r>
              <a:rPr lang="en-US" dirty="0">
                <a:latin typeface="Times New Roman" panose="02020603050405020304" pitchFamily="18" charset="0"/>
                <a:cs typeface="Times New Roman" panose="02020603050405020304" pitchFamily="18" charset="0"/>
              </a:rPr>
              <a:t>, 150</a:t>
            </a:r>
            <a:r>
              <a:rPr lang="en-US" baseline="30000" dirty="0">
                <a:latin typeface="Times New Roman" panose="02020603050405020304" pitchFamily="18" charset="0"/>
                <a:cs typeface="Times New Roman" panose="02020603050405020304" pitchFamily="18" charset="0"/>
              </a:rPr>
              <a:t>0</a:t>
            </a:r>
            <a:endParaRPr lang="en-US" dirty="0">
              <a:latin typeface="Times New Roman" panose="02020603050405020304" pitchFamily="18" charset="0"/>
              <a:cs typeface="Times New Roman" panose="02020603050405020304" pitchFamily="18" charset="0"/>
            </a:endParaRPr>
          </a:p>
          <a:p>
            <a:pPr marL="0" indent="0">
              <a:buFont typeface="Arial" panose="020B0604020202020204" pitchFamily="34" charset="0"/>
              <a:buNone/>
            </a:pPr>
            <a:r>
              <a:rPr lang="en-US" dirty="0">
                <a:latin typeface="Times New Roman" panose="02020603050405020304" pitchFamily="18" charset="0"/>
                <a:cs typeface="Times New Roman" panose="02020603050405020304" pitchFamily="18" charset="0"/>
              </a:rPr>
              <a:t>	(C) 4 </a:t>
            </a:r>
            <a:r>
              <a:rPr lang="en-US" dirty="0" err="1">
                <a:latin typeface="Times New Roman" panose="02020603050405020304" pitchFamily="18" charset="0"/>
                <a:cs typeface="Times New Roman" panose="02020603050405020304" pitchFamily="18" charset="0"/>
              </a:rPr>
              <a:t>góc</a:t>
            </a:r>
            <a:r>
              <a:rPr lang="en-US" dirty="0">
                <a:latin typeface="Times New Roman" panose="02020603050405020304" pitchFamily="18" charset="0"/>
                <a:cs typeface="Times New Roman" panose="02020603050405020304" pitchFamily="18" charset="0"/>
              </a:rPr>
              <a:t>, 120</a:t>
            </a:r>
            <a:r>
              <a:rPr lang="en-US" baseline="30000" dirty="0">
                <a:latin typeface="Times New Roman" panose="02020603050405020304" pitchFamily="18" charset="0"/>
                <a:cs typeface="Times New Roman" panose="02020603050405020304" pitchFamily="18" charset="0"/>
              </a:rPr>
              <a:t>0</a:t>
            </a:r>
            <a:r>
              <a:rPr lang="en-US" dirty="0">
                <a:latin typeface="Times New Roman" panose="02020603050405020304" pitchFamily="18" charset="0"/>
                <a:cs typeface="Times New Roman" panose="02020603050405020304" pitchFamily="18" charset="0"/>
              </a:rPr>
              <a:t>				(D) 4 </a:t>
            </a:r>
            <a:r>
              <a:rPr lang="en-US" dirty="0" err="1">
                <a:latin typeface="Times New Roman" panose="02020603050405020304" pitchFamily="18" charset="0"/>
                <a:cs typeface="Times New Roman" panose="02020603050405020304" pitchFamily="18" charset="0"/>
              </a:rPr>
              <a:t>góc</a:t>
            </a:r>
            <a:r>
              <a:rPr lang="en-US" dirty="0">
                <a:latin typeface="Times New Roman" panose="02020603050405020304" pitchFamily="18" charset="0"/>
                <a:cs typeface="Times New Roman" panose="02020603050405020304" pitchFamily="18" charset="0"/>
              </a:rPr>
              <a:t>, 90</a:t>
            </a:r>
            <a:r>
              <a:rPr lang="en-US" baseline="30000" dirty="0">
                <a:latin typeface="Times New Roman" panose="02020603050405020304" pitchFamily="18" charset="0"/>
                <a:cs typeface="Times New Roman" panose="02020603050405020304" pitchFamily="18" charset="0"/>
              </a:rPr>
              <a:t>0</a:t>
            </a:r>
            <a:endParaRPr lang="en-US" dirty="0">
              <a:latin typeface="Times New Roman" panose="02020603050405020304" pitchFamily="18" charset="0"/>
              <a:cs typeface="Times New Roman" panose="02020603050405020304" pitchFamily="18" charset="0"/>
            </a:endParaRPr>
          </a:p>
        </p:txBody>
      </p:sp>
      <p:sp>
        <p:nvSpPr>
          <p:cNvPr id="6" name="Oval 5"/>
          <p:cNvSpPr/>
          <p:nvPr/>
        </p:nvSpPr>
        <p:spPr>
          <a:xfrm>
            <a:off x="1711234" y="4458198"/>
            <a:ext cx="548640" cy="54864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2558886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wipe(down)">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wipe(down)">
                                      <p:cBhvr>
                                        <p:cTn id="19" dur="500"/>
                                        <p:tgtEl>
                                          <p:spTgt spid="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wipe(down)">
                                      <p:cBhvr>
                                        <p:cTn id="24" dur="500"/>
                                        <p:tgtEl>
                                          <p:spTgt spid="3">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4"/>
                                        </p:tgtEl>
                                        <p:attrNameLst>
                                          <p:attrName>style.visibility</p:attrName>
                                        </p:attrNameLst>
                                      </p:cBhvr>
                                      <p:to>
                                        <p:strVal val="visible"/>
                                      </p:to>
                                    </p:set>
                                    <p:animEffect transition="in" filter="fade">
                                      <p:cBhvr>
                                        <p:cTn id="29" dur="1000"/>
                                        <p:tgtEl>
                                          <p:spTgt spid="4"/>
                                        </p:tgtEl>
                                      </p:cBhvr>
                                    </p:animEffect>
                                    <p:anim calcmode="lin" valueType="num">
                                      <p:cBhvr>
                                        <p:cTn id="30" dur="1000" fill="hold"/>
                                        <p:tgtEl>
                                          <p:spTgt spid="4"/>
                                        </p:tgtEl>
                                        <p:attrNameLst>
                                          <p:attrName>ppt_x</p:attrName>
                                        </p:attrNameLst>
                                      </p:cBhvr>
                                      <p:tavLst>
                                        <p:tav tm="0">
                                          <p:val>
                                            <p:strVal val="#ppt_x"/>
                                          </p:val>
                                        </p:tav>
                                        <p:tav tm="100000">
                                          <p:val>
                                            <p:strVal val="#ppt_x"/>
                                          </p:val>
                                        </p:tav>
                                      </p:tavLst>
                                    </p:anim>
                                    <p:anim calcmode="lin" valueType="num">
                                      <p:cBhvr>
                                        <p:cTn id="31"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5"/>
                                        </p:tgtEl>
                                        <p:attrNameLst>
                                          <p:attrName>style.visibility</p:attrName>
                                        </p:attrNameLst>
                                      </p:cBhvr>
                                      <p:to>
                                        <p:strVal val="visible"/>
                                      </p:to>
                                    </p:set>
                                    <p:anim calcmode="lin" valueType="num">
                                      <p:cBhvr additive="base">
                                        <p:cTn id="36" dur="500" fill="hold"/>
                                        <p:tgtEl>
                                          <p:spTgt spid="5"/>
                                        </p:tgtEl>
                                        <p:attrNameLst>
                                          <p:attrName>ppt_x</p:attrName>
                                        </p:attrNameLst>
                                      </p:cBhvr>
                                      <p:tavLst>
                                        <p:tav tm="0">
                                          <p:val>
                                            <p:strVal val="#ppt_x"/>
                                          </p:val>
                                        </p:tav>
                                        <p:tav tm="100000">
                                          <p:val>
                                            <p:strVal val="#ppt_x"/>
                                          </p:val>
                                        </p:tav>
                                      </p:tavLst>
                                    </p:anim>
                                    <p:anim calcmode="lin" valueType="num">
                                      <p:cBhvr additive="base">
                                        <p:cTn id="37"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6" presetClass="entr" presetSubtype="16" fill="hold" grpId="0" nodeType="clickEffect">
                                  <p:stCondLst>
                                    <p:cond delay="0"/>
                                  </p:stCondLst>
                                  <p:childTnLst>
                                    <p:set>
                                      <p:cBhvr>
                                        <p:cTn id="41" dur="1" fill="hold">
                                          <p:stCondLst>
                                            <p:cond delay="0"/>
                                          </p:stCondLst>
                                        </p:cTn>
                                        <p:tgtEl>
                                          <p:spTgt spid="6"/>
                                        </p:tgtEl>
                                        <p:attrNameLst>
                                          <p:attrName>style.visibility</p:attrName>
                                        </p:attrNameLst>
                                      </p:cBhvr>
                                      <p:to>
                                        <p:strVal val="visible"/>
                                      </p:to>
                                    </p:set>
                                    <p:animEffect transition="in" filter="circle(in)">
                                      <p:cBhvr>
                                        <p:cTn id="42"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animBg="1"/>
      <p:bldP spid="5" grpId="0"/>
      <p:bldP spid="6" grpId="0" animBg="1"/>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511628" y="338999"/>
            <a:ext cx="10515600" cy="758281"/>
          </a:xfrm>
        </p:spPr>
        <p:txBody>
          <a:bodyPr>
            <a:normAutofit/>
          </a:bodyPr>
          <a:lstStyle/>
          <a:p>
            <a:r>
              <a:rPr lang="en-US" sz="3200">
                <a:solidFill>
                  <a:srgbClr val="FF0000"/>
                </a:solidFill>
                <a:sym typeface="Wingdings" panose="05000000000000000000" pitchFamily="2" charset="2"/>
              </a:rPr>
              <a:t> </a:t>
            </a:r>
            <a:r>
              <a:rPr lang="en-US" sz="3200" b="1">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PHẦN KHỞI ĐỘNG</a:t>
            </a:r>
            <a:endParaRPr lang="en-US" sz="3200">
              <a:solidFill>
                <a:srgbClr val="FF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733697" y="1097280"/>
            <a:ext cx="10515600" cy="1897289"/>
          </a:xfrm>
        </p:spPr>
        <p:txBody>
          <a:bodyPr/>
          <a:lstStyle/>
          <a:p>
            <a:pPr marL="0" indent="0">
              <a:buNone/>
            </a:pPr>
            <a:r>
              <a:rPr lang="en-US" u="sng" dirty="0" err="1">
                <a:latin typeface="Times New Roman" panose="02020603050405020304" pitchFamily="18" charset="0"/>
                <a:cs typeface="Times New Roman" panose="02020603050405020304" pitchFamily="18" charset="0"/>
              </a:rPr>
              <a:t>Câu</a:t>
            </a:r>
            <a:r>
              <a:rPr lang="en-US" u="sng" dirty="0">
                <a:latin typeface="Times New Roman" panose="02020603050405020304" pitchFamily="18" charset="0"/>
                <a:cs typeface="Times New Roman" panose="02020603050405020304" pitchFamily="18" charset="0"/>
              </a:rPr>
              <a:t> </a:t>
            </a:r>
            <a:r>
              <a:rPr lang="en-US" u="sng" dirty="0" err="1">
                <a:latin typeface="Times New Roman" panose="02020603050405020304" pitchFamily="18" charset="0"/>
                <a:cs typeface="Times New Roman" panose="02020603050405020304" pitchFamily="18" charset="0"/>
              </a:rPr>
              <a:t>hỏi</a:t>
            </a:r>
            <a:r>
              <a:rPr lang="en-US" u="sng" dirty="0">
                <a:latin typeface="Times New Roman" panose="02020603050405020304" pitchFamily="18" charset="0"/>
                <a:cs typeface="Times New Roman" panose="02020603050405020304" pitchFamily="18" charset="0"/>
              </a:rPr>
              <a:t> 3:</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Hình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chữ</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nhật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có</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tất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cả</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bao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nhiêu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góc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vuông</a:t>
            </a:r>
            <a:r>
              <a:rPr lang="en-US" dirty="0">
                <a:latin typeface="Times New Roman" panose="02020603050405020304" pitchFamily="18" charset="0"/>
                <a:cs typeface="Times New Roman" panose="02020603050405020304" pitchFamily="18" charset="0"/>
              </a:rPr>
              <a:t>?</a:t>
            </a:r>
          </a:p>
          <a:p>
            <a:pPr marL="0" indent="0">
              <a:buNone/>
            </a:pPr>
            <a:r>
              <a:rPr lang="en-US" dirty="0">
                <a:latin typeface="Times New Roman" panose="02020603050405020304" pitchFamily="18" charset="0"/>
                <a:cs typeface="Times New Roman" panose="02020603050405020304" pitchFamily="18" charset="0"/>
              </a:rPr>
              <a:t>	(A) 4 </a:t>
            </a:r>
            <a:r>
              <a:rPr lang="en-US" dirty="0" err="1">
                <a:latin typeface="Times New Roman" panose="02020603050405020304" pitchFamily="18" charset="0"/>
                <a:cs typeface="Times New Roman" panose="02020603050405020304" pitchFamily="18" charset="0"/>
              </a:rPr>
              <a:t>góc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vuông</a:t>
            </a:r>
            <a:r>
              <a:rPr lang="en-US" dirty="0">
                <a:latin typeface="Times New Roman" panose="02020603050405020304" pitchFamily="18" charset="0"/>
                <a:cs typeface="Times New Roman" panose="02020603050405020304" pitchFamily="18" charset="0"/>
              </a:rPr>
              <a:t>				(B) 2 </a:t>
            </a:r>
            <a:r>
              <a:rPr lang="en-US" dirty="0" err="1">
                <a:latin typeface="Times New Roman" panose="02020603050405020304" pitchFamily="18" charset="0"/>
                <a:cs typeface="Times New Roman" panose="02020603050405020304" pitchFamily="18" charset="0"/>
              </a:rPr>
              <a:t>góc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vuông</a:t>
            </a:r>
            <a:endParaRPr lang="en-US" dirty="0">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	(C) 3 </a:t>
            </a:r>
            <a:r>
              <a:rPr lang="en-US" dirty="0" err="1">
                <a:latin typeface="Times New Roman" panose="02020603050405020304" pitchFamily="18" charset="0"/>
                <a:cs typeface="Times New Roman" panose="02020603050405020304" pitchFamily="18" charset="0"/>
              </a:rPr>
              <a:t>góc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vuông</a:t>
            </a:r>
            <a:r>
              <a:rPr lang="en-US" dirty="0">
                <a:latin typeface="Times New Roman" panose="02020603050405020304" pitchFamily="18" charset="0"/>
                <a:cs typeface="Times New Roman" panose="02020603050405020304" pitchFamily="18" charset="0"/>
              </a:rPr>
              <a:t>				(D) 1 </a:t>
            </a:r>
            <a:r>
              <a:rPr lang="en-US" dirty="0" err="1">
                <a:latin typeface="Times New Roman" panose="02020603050405020304" pitchFamily="18" charset="0"/>
                <a:cs typeface="Times New Roman" panose="02020603050405020304" pitchFamily="18" charset="0"/>
              </a:rPr>
              <a:t>góc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vuông</a:t>
            </a:r>
            <a:endParaRPr lang="en-US" dirty="0">
              <a:latin typeface="Times New Roman" panose="02020603050405020304" pitchFamily="18" charset="0"/>
              <a:cs typeface="Times New Roman" panose="02020603050405020304" pitchFamily="18" charset="0"/>
            </a:endParaRPr>
          </a:p>
        </p:txBody>
      </p:sp>
      <p:sp>
        <p:nvSpPr>
          <p:cNvPr id="4" name="Oval 3"/>
          <p:cNvSpPr/>
          <p:nvPr/>
        </p:nvSpPr>
        <p:spPr>
          <a:xfrm>
            <a:off x="1711234" y="1581241"/>
            <a:ext cx="548640" cy="54864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ontent Placeholder 2"/>
          <p:cNvSpPr txBox="1">
            <a:spLocks/>
          </p:cNvSpPr>
          <p:nvPr/>
        </p:nvSpPr>
        <p:spPr>
          <a:xfrm>
            <a:off x="733697" y="3577453"/>
            <a:ext cx="10515600" cy="25098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u="sng" dirty="0" err="1">
                <a:latin typeface="Times New Roman" panose="02020603050405020304" pitchFamily="18" charset="0"/>
                <a:cs typeface="Times New Roman" panose="02020603050405020304" pitchFamily="18" charset="0"/>
              </a:rPr>
              <a:t>Câu</a:t>
            </a:r>
            <a:r>
              <a:rPr lang="en-US" u="sng" dirty="0">
                <a:latin typeface="Times New Roman" panose="02020603050405020304" pitchFamily="18" charset="0"/>
                <a:cs typeface="Times New Roman" panose="02020603050405020304" pitchFamily="18" charset="0"/>
              </a:rPr>
              <a:t> </a:t>
            </a:r>
            <a:r>
              <a:rPr lang="en-US" u="sng" dirty="0" err="1">
                <a:latin typeface="Times New Roman" panose="02020603050405020304" pitchFamily="18" charset="0"/>
                <a:cs typeface="Times New Roman" panose="02020603050405020304" pitchFamily="18" charset="0"/>
              </a:rPr>
              <a:t>hỏi</a:t>
            </a:r>
            <a:r>
              <a:rPr lang="en-US" u="sng" dirty="0">
                <a:latin typeface="Times New Roman" panose="02020603050405020304" pitchFamily="18" charset="0"/>
                <a:cs typeface="Times New Roman" panose="02020603050405020304" pitchFamily="18" charset="0"/>
              </a:rPr>
              <a:t> 4:</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Hình</a:t>
            </a:r>
            <a:r>
              <a:rPr lang="en-US" dirty="0">
                <a:latin typeface="Times New Roman" panose="02020603050405020304" pitchFamily="18" charset="0"/>
                <a:cs typeface="Times New Roman" panose="02020603050405020304" pitchFamily="18" charset="0"/>
              </a:rPr>
              <a:t> tam </a:t>
            </a:r>
            <a:r>
              <a:rPr lang="en-US" dirty="0" err="1">
                <a:latin typeface="Times New Roman" panose="02020603050405020304" pitchFamily="18" charset="0"/>
                <a:cs typeface="Times New Roman" panose="02020603050405020304" pitchFamily="18" charset="0"/>
              </a:rPr>
              <a:t>giác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đều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có</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số</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mỗi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góc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bằng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bao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nhiêu</a:t>
            </a:r>
            <a:r>
              <a:rPr lang="en-US" dirty="0">
                <a:latin typeface="Times New Roman" panose="02020603050405020304" pitchFamily="18" charset="0"/>
                <a:cs typeface="Times New Roman" panose="02020603050405020304" pitchFamily="18" charset="0"/>
              </a:rPr>
              <a:t>?</a:t>
            </a:r>
          </a:p>
          <a:p>
            <a:pPr marL="0" indent="0">
              <a:buFont typeface="Arial" panose="020B0604020202020204" pitchFamily="34" charset="0"/>
              <a:buNone/>
            </a:pPr>
            <a:r>
              <a:rPr lang="en-US" dirty="0">
                <a:latin typeface="Times New Roman" panose="02020603050405020304" pitchFamily="18" charset="0"/>
                <a:cs typeface="Times New Roman" panose="02020603050405020304" pitchFamily="18" charset="0"/>
              </a:rPr>
              <a:t>	(A) 90</a:t>
            </a:r>
            <a:r>
              <a:rPr lang="en-US" baseline="30000" dirty="0">
                <a:latin typeface="Times New Roman" panose="02020603050405020304" pitchFamily="18" charset="0"/>
                <a:cs typeface="Times New Roman" panose="02020603050405020304" pitchFamily="18" charset="0"/>
              </a:rPr>
              <a:t>0</a:t>
            </a:r>
            <a:r>
              <a:rPr lang="en-US" dirty="0">
                <a:latin typeface="Times New Roman" panose="02020603050405020304" pitchFamily="18" charset="0"/>
                <a:cs typeface="Times New Roman" panose="02020603050405020304" pitchFamily="18" charset="0"/>
              </a:rPr>
              <a:t>				(B) 50</a:t>
            </a:r>
            <a:r>
              <a:rPr lang="en-US" baseline="30000" dirty="0">
                <a:latin typeface="Times New Roman" panose="02020603050405020304" pitchFamily="18" charset="0"/>
                <a:cs typeface="Times New Roman" panose="02020603050405020304" pitchFamily="18" charset="0"/>
              </a:rPr>
              <a:t>0</a:t>
            </a:r>
            <a:endParaRPr lang="en-US" dirty="0">
              <a:latin typeface="Times New Roman" panose="02020603050405020304" pitchFamily="18" charset="0"/>
              <a:cs typeface="Times New Roman" panose="02020603050405020304" pitchFamily="18" charset="0"/>
            </a:endParaRPr>
          </a:p>
          <a:p>
            <a:pPr marL="0" indent="0">
              <a:buFont typeface="Arial" panose="020B0604020202020204" pitchFamily="34" charset="0"/>
              <a:buNone/>
            </a:pPr>
            <a:r>
              <a:rPr lang="en-US" dirty="0">
                <a:latin typeface="Times New Roman" panose="02020603050405020304" pitchFamily="18" charset="0"/>
                <a:cs typeface="Times New Roman" panose="02020603050405020304" pitchFamily="18" charset="0"/>
              </a:rPr>
              <a:t>	(C) 45</a:t>
            </a:r>
            <a:r>
              <a:rPr lang="en-US" baseline="30000" dirty="0">
                <a:latin typeface="Times New Roman" panose="02020603050405020304" pitchFamily="18" charset="0"/>
                <a:cs typeface="Times New Roman" panose="02020603050405020304" pitchFamily="18" charset="0"/>
              </a:rPr>
              <a:t>0</a:t>
            </a:r>
            <a:r>
              <a:rPr lang="en-US" dirty="0">
                <a:latin typeface="Times New Roman" panose="02020603050405020304" pitchFamily="18" charset="0"/>
                <a:cs typeface="Times New Roman" panose="02020603050405020304" pitchFamily="18" charset="0"/>
              </a:rPr>
              <a:t>				(D) 60</a:t>
            </a:r>
            <a:r>
              <a:rPr lang="en-US" baseline="30000" dirty="0">
                <a:latin typeface="Times New Roman" panose="02020603050405020304" pitchFamily="18" charset="0"/>
                <a:cs typeface="Times New Roman" panose="02020603050405020304" pitchFamily="18" charset="0"/>
              </a:rPr>
              <a:t>0</a:t>
            </a:r>
            <a:endParaRPr lang="en-US" dirty="0">
              <a:latin typeface="Times New Roman" panose="02020603050405020304" pitchFamily="18" charset="0"/>
              <a:cs typeface="Times New Roman" panose="02020603050405020304" pitchFamily="18" charset="0"/>
            </a:endParaRPr>
          </a:p>
        </p:txBody>
      </p:sp>
      <p:sp>
        <p:nvSpPr>
          <p:cNvPr id="6" name="Oval 5"/>
          <p:cNvSpPr/>
          <p:nvPr/>
        </p:nvSpPr>
        <p:spPr>
          <a:xfrm>
            <a:off x="6283234" y="4558052"/>
            <a:ext cx="548640" cy="54864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83680437"/>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wipe(down)">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wipe(down)">
                                      <p:cBhvr>
                                        <p:cTn id="19" dur="500"/>
                                        <p:tgtEl>
                                          <p:spTgt spid="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wipe(down)">
                                      <p:cBhvr>
                                        <p:cTn id="24" dur="500"/>
                                        <p:tgtEl>
                                          <p:spTgt spid="3">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4"/>
                                        </p:tgtEl>
                                        <p:attrNameLst>
                                          <p:attrName>style.visibility</p:attrName>
                                        </p:attrNameLst>
                                      </p:cBhvr>
                                      <p:to>
                                        <p:strVal val="visible"/>
                                      </p:to>
                                    </p:set>
                                    <p:animEffect transition="in" filter="fade">
                                      <p:cBhvr>
                                        <p:cTn id="29" dur="1000"/>
                                        <p:tgtEl>
                                          <p:spTgt spid="4"/>
                                        </p:tgtEl>
                                      </p:cBhvr>
                                    </p:animEffect>
                                    <p:anim calcmode="lin" valueType="num">
                                      <p:cBhvr>
                                        <p:cTn id="30" dur="1000" fill="hold"/>
                                        <p:tgtEl>
                                          <p:spTgt spid="4"/>
                                        </p:tgtEl>
                                        <p:attrNameLst>
                                          <p:attrName>ppt_x</p:attrName>
                                        </p:attrNameLst>
                                      </p:cBhvr>
                                      <p:tavLst>
                                        <p:tav tm="0">
                                          <p:val>
                                            <p:strVal val="#ppt_x"/>
                                          </p:val>
                                        </p:tav>
                                        <p:tav tm="100000">
                                          <p:val>
                                            <p:strVal val="#ppt_x"/>
                                          </p:val>
                                        </p:tav>
                                      </p:tavLst>
                                    </p:anim>
                                    <p:anim calcmode="lin" valueType="num">
                                      <p:cBhvr>
                                        <p:cTn id="31"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5"/>
                                        </p:tgtEl>
                                        <p:attrNameLst>
                                          <p:attrName>style.visibility</p:attrName>
                                        </p:attrNameLst>
                                      </p:cBhvr>
                                      <p:to>
                                        <p:strVal val="visible"/>
                                      </p:to>
                                    </p:set>
                                    <p:anim calcmode="lin" valueType="num">
                                      <p:cBhvr additive="base">
                                        <p:cTn id="36" dur="500" fill="hold"/>
                                        <p:tgtEl>
                                          <p:spTgt spid="5"/>
                                        </p:tgtEl>
                                        <p:attrNameLst>
                                          <p:attrName>ppt_x</p:attrName>
                                        </p:attrNameLst>
                                      </p:cBhvr>
                                      <p:tavLst>
                                        <p:tav tm="0">
                                          <p:val>
                                            <p:strVal val="#ppt_x"/>
                                          </p:val>
                                        </p:tav>
                                        <p:tav tm="100000">
                                          <p:val>
                                            <p:strVal val="#ppt_x"/>
                                          </p:val>
                                        </p:tav>
                                      </p:tavLst>
                                    </p:anim>
                                    <p:anim calcmode="lin" valueType="num">
                                      <p:cBhvr additive="base">
                                        <p:cTn id="37"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6" presetClass="entr" presetSubtype="16" fill="hold" grpId="0" nodeType="clickEffect">
                                  <p:stCondLst>
                                    <p:cond delay="0"/>
                                  </p:stCondLst>
                                  <p:childTnLst>
                                    <p:set>
                                      <p:cBhvr>
                                        <p:cTn id="41" dur="1" fill="hold">
                                          <p:stCondLst>
                                            <p:cond delay="0"/>
                                          </p:stCondLst>
                                        </p:cTn>
                                        <p:tgtEl>
                                          <p:spTgt spid="6"/>
                                        </p:tgtEl>
                                        <p:attrNameLst>
                                          <p:attrName>style.visibility</p:attrName>
                                        </p:attrNameLst>
                                      </p:cBhvr>
                                      <p:to>
                                        <p:strVal val="visible"/>
                                      </p:to>
                                    </p:set>
                                    <p:animEffect transition="in" filter="circle(in)">
                                      <p:cBhvr>
                                        <p:cTn id="42"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animBg="1"/>
      <p:bldP spid="5" grpId="0"/>
      <p:bldP spid="6" grpId="0" animBg="1"/>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799953" y="286750"/>
            <a:ext cx="7886700" cy="901971"/>
          </a:xfrm>
        </p:spPr>
        <p:txBody>
          <a:bodyPr>
            <a:normAutofit/>
          </a:bodyPr>
          <a:lstStyle/>
          <a:p>
            <a:r>
              <a:rPr lang="en-US" sz="3200" b="1">
                <a:solidFill>
                  <a:srgbClr val="FF0000"/>
                </a:solidFill>
                <a:latin typeface="Times New Roman" panose="02020603050405020304" pitchFamily="18" charset="0"/>
                <a:cs typeface="Times New Roman" panose="02020603050405020304" pitchFamily="18" charset="0"/>
              </a:rPr>
              <a:t>II. CÂU HỎI TRẮC NGHIỆM</a:t>
            </a:r>
          </a:p>
        </p:txBody>
      </p:sp>
      <p:sp>
        <p:nvSpPr>
          <p:cNvPr id="3" name="Content Placeholder 2"/>
          <p:cNvSpPr>
            <a:spLocks noGrp="1"/>
          </p:cNvSpPr>
          <p:nvPr>
            <p:ph idx="1"/>
          </p:nvPr>
        </p:nvSpPr>
        <p:spPr>
          <a:xfrm>
            <a:off x="705393" y="1867990"/>
            <a:ext cx="10685417" cy="2521131"/>
          </a:xfrm>
        </p:spPr>
        <p:txBody>
          <a:bodyPr/>
          <a:lstStyle/>
          <a:p>
            <a:pPr marL="0" indent="0" algn="just">
              <a:buClr>
                <a:schemeClr val="accent1"/>
              </a:buClr>
              <a:buNone/>
            </a:pPr>
            <a:r>
              <a:rPr lang="vi-VN" dirty="0">
                <a:latin typeface="Times New Roman" panose="02020603050405020304" pitchFamily="18" charset="0"/>
                <a:cs typeface="Times New Roman" panose="02020603050405020304" pitchFamily="18" charset="0"/>
              </a:rPr>
              <a:t>Câu 1.</a:t>
            </a:r>
            <a:r>
              <a:rPr lang="en-US" dirty="0" err="1">
                <a:latin typeface="Times New Roman" panose="02020603050405020304" pitchFamily="18" charset="0"/>
                <a:cs typeface="Times New Roman" panose="02020603050405020304" pitchFamily="18" charset="0"/>
              </a:rPr>
              <a:t>Hình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thang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cân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có</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độ</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dài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hai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cạnh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đáy</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và</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chiều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cao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lần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lượt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là</a:t>
            </a:r>
            <a:r>
              <a:rPr lang="en-US" dirty="0">
                <a:latin typeface="Times New Roman" panose="02020603050405020304" pitchFamily="18" charset="0"/>
                <a:cs typeface="Times New Roman" panose="02020603050405020304" pitchFamily="18" charset="0"/>
              </a:rPr>
              <a:t> 40 m, 30 m </a:t>
            </a:r>
            <a:r>
              <a:rPr lang="en-US" dirty="0" err="1">
                <a:latin typeface="Times New Roman" panose="02020603050405020304" pitchFamily="18" charset="0"/>
                <a:cs typeface="Times New Roman" panose="02020603050405020304" pitchFamily="18" charset="0"/>
              </a:rPr>
              <a:t>và</a:t>
            </a:r>
            <a:r>
              <a:rPr lang="en-US" dirty="0">
                <a:latin typeface="Times New Roman" panose="02020603050405020304" pitchFamily="18" charset="0"/>
                <a:cs typeface="Times New Roman" panose="02020603050405020304" pitchFamily="18" charset="0"/>
              </a:rPr>
              <a:t> 25 m </a:t>
            </a:r>
            <a:r>
              <a:rPr lang="en-US" dirty="0" err="1">
                <a:latin typeface="Times New Roman" panose="02020603050405020304" pitchFamily="18" charset="0"/>
                <a:cs typeface="Times New Roman" panose="02020603050405020304" pitchFamily="18" charset="0"/>
              </a:rPr>
              <a:t>có</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diện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tích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là</a:t>
            </a:r>
            <a:r>
              <a:rPr lang="en-US" dirty="0">
                <a:latin typeface="Times New Roman" panose="02020603050405020304" pitchFamily="18" charset="0"/>
                <a:cs typeface="Times New Roman" panose="02020603050405020304" pitchFamily="18" charset="0"/>
              </a:rPr>
              <a:t>:</a:t>
            </a:r>
          </a:p>
          <a:p>
            <a:pPr marL="0" indent="0">
              <a:buClr>
                <a:schemeClr val="accent1"/>
              </a:buClr>
              <a:buNone/>
            </a:pPr>
            <a:r>
              <a:rPr lang="en-US" dirty="0">
                <a:latin typeface="Times New Roman" panose="02020603050405020304" pitchFamily="18" charset="0"/>
                <a:cs typeface="Times New Roman" panose="02020603050405020304" pitchFamily="18" charset="0"/>
              </a:rPr>
              <a:t>	(A) 1 750 m</a:t>
            </a:r>
            <a:r>
              <a:rPr lang="en-US" baseline="30000" dirty="0">
                <a:latin typeface="Times New Roman" panose="02020603050405020304" pitchFamily="18" charset="0"/>
                <a:cs typeface="Times New Roman" panose="02020603050405020304" pitchFamily="18" charset="0"/>
              </a:rPr>
              <a:t>2</a:t>
            </a:r>
            <a:r>
              <a:rPr lang="en-US" dirty="0">
                <a:latin typeface="Times New Roman" panose="02020603050405020304" pitchFamily="18" charset="0"/>
                <a:cs typeface="Times New Roman" panose="02020603050405020304" pitchFamily="18" charset="0"/>
              </a:rPr>
              <a:t>.				(B) 175 m</a:t>
            </a:r>
            <a:r>
              <a:rPr lang="en-US" baseline="30000" dirty="0">
                <a:latin typeface="Times New Roman" panose="02020603050405020304" pitchFamily="18" charset="0"/>
                <a:cs typeface="Times New Roman" panose="02020603050405020304" pitchFamily="18" charset="0"/>
              </a:rPr>
              <a:t>2</a:t>
            </a:r>
            <a:r>
              <a:rPr lang="en-US" dirty="0">
                <a:latin typeface="Times New Roman" panose="02020603050405020304" pitchFamily="18" charset="0"/>
                <a:cs typeface="Times New Roman" panose="02020603050405020304" pitchFamily="18" charset="0"/>
              </a:rPr>
              <a:t>.</a:t>
            </a:r>
          </a:p>
          <a:p>
            <a:pPr marL="0" indent="0">
              <a:buClr>
                <a:schemeClr val="accent1"/>
              </a:buClr>
              <a:buNone/>
            </a:pPr>
            <a:r>
              <a:rPr lang="en-US" dirty="0">
                <a:latin typeface="Times New Roman" panose="02020603050405020304" pitchFamily="18" charset="0"/>
                <a:cs typeface="Times New Roman" panose="02020603050405020304" pitchFamily="18" charset="0"/>
              </a:rPr>
              <a:t>	(C) 875 m</a:t>
            </a:r>
            <a:r>
              <a:rPr lang="en-US" baseline="30000" dirty="0">
                <a:latin typeface="Times New Roman" panose="02020603050405020304" pitchFamily="18" charset="0"/>
                <a:cs typeface="Times New Roman" panose="02020603050405020304" pitchFamily="18" charset="0"/>
              </a:rPr>
              <a:t>2</a:t>
            </a:r>
            <a:r>
              <a:rPr lang="en-US" dirty="0">
                <a:latin typeface="Times New Roman" panose="02020603050405020304" pitchFamily="18" charset="0"/>
                <a:cs typeface="Times New Roman" panose="02020603050405020304" pitchFamily="18" charset="0"/>
              </a:rPr>
              <a:t>.					(D) 8 750 m</a:t>
            </a:r>
            <a:r>
              <a:rPr lang="en-US" baseline="30000" dirty="0">
                <a:latin typeface="Times New Roman" panose="02020603050405020304" pitchFamily="18" charset="0"/>
                <a:cs typeface="Times New Roman" panose="02020603050405020304" pitchFamily="18" charset="0"/>
              </a:rPr>
              <a:t>2</a:t>
            </a:r>
            <a:r>
              <a:rPr lang="en-US"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705798019"/>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2152650" y="260624"/>
            <a:ext cx="7886700" cy="588463"/>
          </a:xfrm>
        </p:spPr>
        <p:txBody>
          <a:bodyPr>
            <a:normAutofit fontScale="90000"/>
          </a:bodyPr>
          <a:lstStyle/>
          <a:p>
            <a:pPr algn="ctr"/>
            <a:r>
              <a:rPr lang="en-US" sz="4000" b="1" i="1">
                <a:latin typeface="Times New Roman" panose="02020603050405020304" pitchFamily="18" charset="0"/>
                <a:cs typeface="Times New Roman" panose="02020603050405020304" pitchFamily="18" charset="0"/>
              </a:rPr>
              <a:t>Giải</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862149" y="3356109"/>
                <a:ext cx="10541725" cy="3043645"/>
              </a:xfrm>
            </p:spPr>
            <p:txBody>
              <a:bodyPr>
                <a:normAutofit/>
              </a:bodyPr>
              <a:lstStyle/>
              <a:p>
                <a:pPr marL="0" indent="0">
                  <a:buNone/>
                </a:pPr>
                <a:r>
                  <a:rPr lang="en-US">
                    <a:latin typeface="Times New Roman" panose="02020603050405020304" pitchFamily="18" charset="0"/>
                    <a:cs typeface="Times New Roman" panose="02020603050405020304" pitchFamily="18" charset="0"/>
                  </a:rPr>
                  <a:t>Công thức tính diện tích hình thang cân là:</a:t>
                </a:r>
              </a:p>
              <a:p>
                <a:pPr marL="0" indent="0" algn="ctr">
                  <a:buNone/>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cs typeface="Times New Roman" panose="02020603050405020304" pitchFamily="18" charset="0"/>
                        </a:rPr>
                        <m:t>𝑆</m:t>
                      </m:r>
                      <m:r>
                        <a:rPr lang="en-US" b="0" i="1" smtClean="0">
                          <a:latin typeface="Cambria Math" panose="02040503050406030204" pitchFamily="18" charset="0"/>
                          <a:cs typeface="Times New Roman" panose="02020603050405020304" pitchFamily="18" charset="0"/>
                        </a:rPr>
                        <m:t>=</m:t>
                      </m:r>
                      <m:f>
                        <m:fPr>
                          <m:ctrlPr>
                            <a:rPr lang="en-US" i="1" smtClean="0">
                              <a:latin typeface="Cambria Math" panose="02040503050406030204" pitchFamily="18" charset="0"/>
                              <a:cs typeface="Times New Roman" panose="02020603050405020304" pitchFamily="18" charset="0"/>
                            </a:rPr>
                          </m:ctrlPr>
                        </m:fPr>
                        <m:num>
                          <m:r>
                            <a:rPr lang="en-US" b="0" i="1" smtClean="0">
                              <a:latin typeface="Cambria Math" panose="02040503050406030204" pitchFamily="18" charset="0"/>
                              <a:cs typeface="Times New Roman" panose="02020603050405020304" pitchFamily="18" charset="0"/>
                            </a:rPr>
                            <m:t>h</m:t>
                          </m:r>
                        </m:num>
                        <m:den>
                          <m:r>
                            <a:rPr lang="en-US" b="0" i="1" smtClean="0">
                              <a:latin typeface="Cambria Math" panose="02040503050406030204" pitchFamily="18" charset="0"/>
                              <a:cs typeface="Times New Roman" panose="02020603050405020304" pitchFamily="18" charset="0"/>
                            </a:rPr>
                            <m:t>2</m:t>
                          </m:r>
                        </m:den>
                      </m:f>
                      <m:d>
                        <m:dPr>
                          <m:ctrlPr>
                            <a:rPr lang="en-US" b="0" i="1" smtClean="0">
                              <a:latin typeface="Cambria Math" panose="02040503050406030204" pitchFamily="18" charset="0"/>
                              <a:cs typeface="Times New Roman" panose="02020603050405020304" pitchFamily="18" charset="0"/>
                            </a:rPr>
                          </m:ctrlPr>
                        </m:dPr>
                        <m:e>
                          <m:r>
                            <a:rPr lang="en-US" b="0" i="1" smtClean="0">
                              <a:latin typeface="Cambria Math" panose="02040503050406030204" pitchFamily="18" charset="0"/>
                              <a:cs typeface="Times New Roman" panose="02020603050405020304" pitchFamily="18" charset="0"/>
                            </a:rPr>
                            <m:t>𝑎</m:t>
                          </m:r>
                          <m:r>
                            <a:rPr lang="en-US" b="0" i="1" smtClean="0">
                              <a:latin typeface="Cambria Math" panose="02040503050406030204" pitchFamily="18" charset="0"/>
                              <a:cs typeface="Times New Roman" panose="02020603050405020304" pitchFamily="18" charset="0"/>
                            </a:rPr>
                            <m:t>+</m:t>
                          </m:r>
                          <m:r>
                            <a:rPr lang="en-US" b="0" i="1" smtClean="0">
                              <a:latin typeface="Cambria Math" panose="02040503050406030204" pitchFamily="18" charset="0"/>
                              <a:cs typeface="Times New Roman" panose="02020603050405020304" pitchFamily="18" charset="0"/>
                            </a:rPr>
                            <m:t>𝑏</m:t>
                          </m:r>
                        </m:e>
                      </m:d>
                      <m:r>
                        <a:rPr lang="en-US" b="0" i="0" smtClean="0">
                          <a:latin typeface="Cambria Math" panose="02040503050406030204" pitchFamily="18" charset="0"/>
                          <a:cs typeface="Times New Roman" panose="02020603050405020304" pitchFamily="18" charset="0"/>
                        </a:rPr>
                        <m:t>=</m:t>
                      </m:r>
                      <m:f>
                        <m:fPr>
                          <m:ctrlPr>
                            <a:rPr lang="en-US" b="0" i="1" smtClean="0">
                              <a:latin typeface="Cambria Math" panose="02040503050406030204" pitchFamily="18" charset="0"/>
                              <a:cs typeface="Times New Roman" panose="02020603050405020304" pitchFamily="18" charset="0"/>
                            </a:rPr>
                          </m:ctrlPr>
                        </m:fPr>
                        <m:num>
                          <m:r>
                            <a:rPr lang="en-US" b="0" i="1" smtClean="0">
                              <a:latin typeface="Cambria Math" panose="02040503050406030204" pitchFamily="18" charset="0"/>
                              <a:cs typeface="Times New Roman" panose="02020603050405020304" pitchFamily="18" charset="0"/>
                            </a:rPr>
                            <m:t>25</m:t>
                          </m:r>
                        </m:num>
                        <m:den>
                          <m:r>
                            <a:rPr lang="en-US" b="0" i="1" smtClean="0">
                              <a:latin typeface="Cambria Math" panose="02040503050406030204" pitchFamily="18" charset="0"/>
                              <a:cs typeface="Times New Roman" panose="02020603050405020304" pitchFamily="18" charset="0"/>
                            </a:rPr>
                            <m:t>2</m:t>
                          </m:r>
                        </m:den>
                      </m:f>
                      <m:d>
                        <m:dPr>
                          <m:ctrlPr>
                            <a:rPr lang="en-US" b="0" i="1" smtClean="0">
                              <a:latin typeface="Cambria Math" panose="02040503050406030204" pitchFamily="18" charset="0"/>
                              <a:cs typeface="Times New Roman" panose="02020603050405020304" pitchFamily="18" charset="0"/>
                            </a:rPr>
                          </m:ctrlPr>
                        </m:dPr>
                        <m:e>
                          <m:r>
                            <a:rPr lang="en-US" b="0" i="1" smtClean="0">
                              <a:latin typeface="Cambria Math" panose="02040503050406030204" pitchFamily="18" charset="0"/>
                              <a:cs typeface="Times New Roman" panose="02020603050405020304" pitchFamily="18" charset="0"/>
                            </a:rPr>
                            <m:t>30+40</m:t>
                          </m:r>
                        </m:e>
                      </m:d>
                      <m:r>
                        <a:rPr lang="en-US" b="0" i="1" smtClean="0">
                          <a:latin typeface="Cambria Math" panose="02040503050406030204" pitchFamily="18" charset="0"/>
                          <a:ea typeface="Cambria Math" panose="02040503050406030204" pitchFamily="18" charset="0"/>
                          <a:cs typeface="Times New Roman" panose="02020603050405020304" pitchFamily="18" charset="0"/>
                        </a:rPr>
                        <m:t>=875(</m:t>
                      </m:r>
                      <m:sSup>
                        <m:sSupPr>
                          <m:ctrlPr>
                            <a:rPr lang="en-US" b="0" i="1" smtClean="0">
                              <a:latin typeface="Cambria Math" panose="02040503050406030204" pitchFamily="18" charset="0"/>
                              <a:ea typeface="Cambria Math" panose="02040503050406030204" pitchFamily="18" charset="0"/>
                              <a:cs typeface="Times New Roman" panose="02020603050405020304" pitchFamily="18" charset="0"/>
                            </a:rPr>
                          </m:ctrlPr>
                        </m:sSupPr>
                        <m:e>
                          <m:r>
                            <a:rPr lang="en-US" b="0" i="1" smtClean="0">
                              <a:latin typeface="Cambria Math" panose="02040503050406030204" pitchFamily="18" charset="0"/>
                              <a:ea typeface="Cambria Math" panose="02040503050406030204" pitchFamily="18" charset="0"/>
                              <a:cs typeface="Times New Roman" panose="02020603050405020304" pitchFamily="18" charset="0"/>
                            </a:rPr>
                            <m:t>𝑚</m:t>
                          </m:r>
                        </m:e>
                        <m:sup>
                          <m:r>
                            <a:rPr lang="en-US" b="0" i="1" smtClean="0">
                              <a:latin typeface="Cambria Math" panose="02040503050406030204" pitchFamily="18" charset="0"/>
                              <a:ea typeface="Cambria Math" panose="02040503050406030204" pitchFamily="18" charset="0"/>
                              <a:cs typeface="Times New Roman" panose="02020603050405020304" pitchFamily="18" charset="0"/>
                            </a:rPr>
                            <m:t>2</m:t>
                          </m:r>
                        </m:sup>
                      </m:sSup>
                      <m:r>
                        <a:rPr lang="en-US" b="0" i="1" smtClean="0">
                          <a:latin typeface="Cambria Math" panose="02040503050406030204" pitchFamily="18" charset="0"/>
                          <a:ea typeface="Cambria Math" panose="02040503050406030204" pitchFamily="18" charset="0"/>
                          <a:cs typeface="Times New Roman" panose="02020603050405020304" pitchFamily="18" charset="0"/>
                        </a:rPr>
                        <m:t>)</m:t>
                      </m:r>
                    </m:oMath>
                  </m:oMathPara>
                </a14:m>
                <a:endParaRPr lang="en-US">
                  <a:latin typeface="Times New Roman" panose="02020603050405020304" pitchFamily="18" charset="0"/>
                  <a:cs typeface="Times New Roman" panose="02020603050405020304" pitchFamily="18" charset="0"/>
                </a:endParaRPr>
              </a:p>
              <a:p>
                <a:pPr marL="0" indent="0">
                  <a:buNone/>
                </a:pPr>
                <a:r>
                  <a:rPr lang="en-US">
                    <a:latin typeface="Times New Roman" panose="02020603050405020304" pitchFamily="18" charset="0"/>
                    <a:cs typeface="Times New Roman" panose="02020603050405020304" pitchFamily="18" charset="0"/>
                  </a:rPr>
                  <a:t>Vậy ta được diện tích hình thang cân bằng 875 m</a:t>
                </a:r>
                <a:r>
                  <a:rPr lang="en-US" baseline="30000">
                    <a:latin typeface="Times New Roman" panose="02020603050405020304" pitchFamily="18" charset="0"/>
                    <a:cs typeface="Times New Roman" panose="02020603050405020304" pitchFamily="18" charset="0"/>
                  </a:rPr>
                  <a:t>2</a:t>
                </a:r>
                <a:r>
                  <a:rPr lang="en-US">
                    <a:latin typeface="Times New Roman" panose="02020603050405020304" pitchFamily="18" charset="0"/>
                    <a:cs typeface="Times New Roman" panose="02020603050405020304" pitchFamily="18" charset="0"/>
                  </a:rPr>
                  <a:t>. Từ đó ta chọn đáp án (C).</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862149" y="3356109"/>
                <a:ext cx="10541725" cy="3043645"/>
              </a:xfrm>
              <a:blipFill>
                <a:blip r:embed="rId2"/>
                <a:stretch>
                  <a:fillRect l="-1156" t="-3607" r="-578"/>
                </a:stretch>
              </a:blipFill>
            </p:spPr>
            <p:txBody>
              <a:bodyPr/>
              <a:lstStyle/>
              <a:p>
                <a:r>
                  <a:rPr lang="en-US">
                    <a:noFill/>
                  </a:rPr>
                  <a:t> </a:t>
                </a:r>
              </a:p>
            </p:txBody>
          </p:sp>
        </mc:Fallback>
      </mc:AlternateContent>
      <p:sp>
        <p:nvSpPr>
          <p:cNvPr id="7" name="Trapezoid 6"/>
          <p:cNvSpPr/>
          <p:nvPr/>
        </p:nvSpPr>
        <p:spPr>
          <a:xfrm>
            <a:off x="4652555" y="1195252"/>
            <a:ext cx="2886891" cy="1554480"/>
          </a:xfrm>
          <a:prstGeom prst="trapezoid">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p:cNvCxnSpPr>
            <a:stCxn id="7" idx="0"/>
            <a:endCxn id="7" idx="2"/>
          </p:cNvCxnSpPr>
          <p:nvPr/>
        </p:nvCxnSpPr>
        <p:spPr>
          <a:xfrm>
            <a:off x="6096000" y="1195252"/>
            <a:ext cx="0" cy="155448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5715773" y="853525"/>
            <a:ext cx="655949" cy="369332"/>
          </a:xfrm>
          <a:prstGeom prst="rect">
            <a:avLst/>
          </a:prstGeom>
          <a:noFill/>
        </p:spPr>
        <p:txBody>
          <a:bodyPr wrap="none" rtlCol="0">
            <a:spAutoFit/>
          </a:bodyPr>
          <a:lstStyle/>
          <a:p>
            <a:r>
              <a:rPr lang="en-US"/>
              <a:t>30 m</a:t>
            </a:r>
          </a:p>
        </p:txBody>
      </p:sp>
      <p:sp>
        <p:nvSpPr>
          <p:cNvPr id="14" name="TextBox 13"/>
          <p:cNvSpPr txBox="1"/>
          <p:nvPr/>
        </p:nvSpPr>
        <p:spPr>
          <a:xfrm>
            <a:off x="5768025" y="2818312"/>
            <a:ext cx="655949" cy="369332"/>
          </a:xfrm>
          <a:prstGeom prst="rect">
            <a:avLst/>
          </a:prstGeom>
          <a:noFill/>
        </p:spPr>
        <p:txBody>
          <a:bodyPr wrap="none" rtlCol="0">
            <a:spAutoFit/>
          </a:bodyPr>
          <a:lstStyle/>
          <a:p>
            <a:r>
              <a:rPr lang="en-US"/>
              <a:t>40 m</a:t>
            </a:r>
          </a:p>
        </p:txBody>
      </p:sp>
      <p:sp>
        <p:nvSpPr>
          <p:cNvPr id="15" name="TextBox 14"/>
          <p:cNvSpPr txBox="1"/>
          <p:nvPr/>
        </p:nvSpPr>
        <p:spPr>
          <a:xfrm>
            <a:off x="6095999" y="1801628"/>
            <a:ext cx="655949" cy="369332"/>
          </a:xfrm>
          <a:prstGeom prst="rect">
            <a:avLst/>
          </a:prstGeom>
          <a:noFill/>
        </p:spPr>
        <p:txBody>
          <a:bodyPr wrap="none" rtlCol="0">
            <a:spAutoFit/>
          </a:bodyPr>
          <a:lstStyle/>
          <a:p>
            <a:r>
              <a:rPr lang="en-US"/>
              <a:t>25 m</a:t>
            </a:r>
          </a:p>
        </p:txBody>
      </p:sp>
    </p:spTree>
    <p:extLst>
      <p:ext uri="{BB962C8B-B14F-4D97-AF65-F5344CB8AC3E}">
        <p14:creationId xmlns:p14="http://schemas.microsoft.com/office/powerpoint/2010/main" val="14980502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par>
                                <p:cTn id="8" presetID="22" presetClass="entr" presetSubtype="4" fill="hold"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wipe(down)">
                                      <p:cBhvr>
                                        <p:cTn id="10" dur="500"/>
                                        <p:tgtEl>
                                          <p:spTgt spid="12"/>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13"/>
                                        </p:tgtEl>
                                        <p:attrNameLst>
                                          <p:attrName>style.visibility</p:attrName>
                                        </p:attrNameLst>
                                      </p:cBhvr>
                                      <p:to>
                                        <p:strVal val="visible"/>
                                      </p:to>
                                    </p:set>
                                    <p:animEffect transition="in" filter="wipe(down)">
                                      <p:cBhvr>
                                        <p:cTn id="13" dur="500"/>
                                        <p:tgtEl>
                                          <p:spTgt spid="13"/>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14"/>
                                        </p:tgtEl>
                                        <p:attrNameLst>
                                          <p:attrName>style.visibility</p:attrName>
                                        </p:attrNameLst>
                                      </p:cBhvr>
                                      <p:to>
                                        <p:strVal val="visible"/>
                                      </p:to>
                                    </p:set>
                                    <p:animEffect transition="in" filter="wipe(down)">
                                      <p:cBhvr>
                                        <p:cTn id="16" dur="500"/>
                                        <p:tgtEl>
                                          <p:spTgt spid="14"/>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15"/>
                                        </p:tgtEl>
                                        <p:attrNameLst>
                                          <p:attrName>style.visibility</p:attrName>
                                        </p:attrNameLst>
                                      </p:cBhvr>
                                      <p:to>
                                        <p:strVal val="visible"/>
                                      </p:to>
                                    </p:set>
                                    <p:animEffect transition="in" filter="wipe(down)">
                                      <p:cBhvr>
                                        <p:cTn id="19" dur="500"/>
                                        <p:tgtEl>
                                          <p:spTgt spid="15"/>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grpId="0" nodeType="clickEffect">
                                  <p:stCondLst>
                                    <p:cond delay="0"/>
                                  </p:stCondLst>
                                  <p:childTnLst>
                                    <p:set>
                                      <p:cBhvr>
                                        <p:cTn id="23" dur="1" fill="hold">
                                          <p:stCondLst>
                                            <p:cond delay="0"/>
                                          </p:stCondLst>
                                        </p:cTn>
                                        <p:tgtEl>
                                          <p:spTgt spid="3">
                                            <p:txEl>
                                              <p:pRg st="0" end="0"/>
                                            </p:txEl>
                                          </p:spTgt>
                                        </p:tgtEl>
                                        <p:attrNameLst>
                                          <p:attrName>style.visibility</p:attrName>
                                        </p:attrNameLst>
                                      </p:cBhvr>
                                      <p:to>
                                        <p:strVal val="visible"/>
                                      </p:to>
                                    </p:set>
                                    <p:animEffect transition="in" filter="barn(inVertical)">
                                      <p:cBhvr>
                                        <p:cTn id="24" dur="500"/>
                                        <p:tgtEl>
                                          <p:spTgt spid="3">
                                            <p:txEl>
                                              <p:pRg st="0" end="0"/>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grpId="0" nodeType="clickEffect">
                                  <p:stCondLst>
                                    <p:cond delay="0"/>
                                  </p:stCondLst>
                                  <p:childTnLst>
                                    <p:set>
                                      <p:cBhvr>
                                        <p:cTn id="28" dur="1" fill="hold">
                                          <p:stCondLst>
                                            <p:cond delay="0"/>
                                          </p:stCondLst>
                                        </p:cTn>
                                        <p:tgtEl>
                                          <p:spTgt spid="3">
                                            <p:txEl>
                                              <p:pRg st="1" end="1"/>
                                            </p:txEl>
                                          </p:spTgt>
                                        </p:tgtEl>
                                        <p:attrNameLst>
                                          <p:attrName>style.visibility</p:attrName>
                                        </p:attrNameLst>
                                      </p:cBhvr>
                                      <p:to>
                                        <p:strVal val="visible"/>
                                      </p:to>
                                    </p:set>
                                    <p:animEffect transition="in" filter="barn(inVertical)">
                                      <p:cBhvr>
                                        <p:cTn id="29" dur="500"/>
                                        <p:tgtEl>
                                          <p:spTgt spid="3">
                                            <p:txEl>
                                              <p:pRg st="1" end="1"/>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6" presetClass="entr" presetSubtype="21" fill="hold" grpId="0" nodeType="clickEffect">
                                  <p:stCondLst>
                                    <p:cond delay="0"/>
                                  </p:stCondLst>
                                  <p:childTnLst>
                                    <p:set>
                                      <p:cBhvr>
                                        <p:cTn id="33" dur="1" fill="hold">
                                          <p:stCondLst>
                                            <p:cond delay="0"/>
                                          </p:stCondLst>
                                        </p:cTn>
                                        <p:tgtEl>
                                          <p:spTgt spid="3">
                                            <p:txEl>
                                              <p:pRg st="2" end="2"/>
                                            </p:txEl>
                                          </p:spTgt>
                                        </p:tgtEl>
                                        <p:attrNameLst>
                                          <p:attrName>style.visibility</p:attrName>
                                        </p:attrNameLst>
                                      </p:cBhvr>
                                      <p:to>
                                        <p:strVal val="visible"/>
                                      </p:to>
                                    </p:set>
                                    <p:animEffect transition="in" filter="barn(inVertical)">
                                      <p:cBhvr>
                                        <p:cTn id="34"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7" grpId="0" animBg="1"/>
      <p:bldP spid="13" grpId="0"/>
      <p:bldP spid="14" grpId="0"/>
      <p:bldP spid="15" grpId="0"/>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799953" y="286750"/>
            <a:ext cx="7886700" cy="901971"/>
          </a:xfrm>
        </p:spPr>
        <p:txBody>
          <a:bodyPr>
            <a:normAutofit/>
          </a:bodyPr>
          <a:lstStyle/>
          <a:p>
            <a:r>
              <a:rPr lang="en-US" sz="3200" b="1">
                <a:solidFill>
                  <a:srgbClr val="FF0000"/>
                </a:solidFill>
                <a:latin typeface="Times New Roman" panose="02020603050405020304" pitchFamily="18" charset="0"/>
                <a:cs typeface="Times New Roman" panose="02020603050405020304" pitchFamily="18" charset="0"/>
              </a:rPr>
              <a:t>II. CÂU HỎI TRẮC NGHIỆM</a:t>
            </a:r>
          </a:p>
        </p:txBody>
      </p:sp>
      <p:sp>
        <p:nvSpPr>
          <p:cNvPr id="3" name="Content Placeholder 2"/>
          <p:cNvSpPr>
            <a:spLocks noGrp="1"/>
          </p:cNvSpPr>
          <p:nvPr>
            <p:ph idx="1"/>
          </p:nvPr>
        </p:nvSpPr>
        <p:spPr>
          <a:xfrm>
            <a:off x="705394" y="1867990"/>
            <a:ext cx="10789920" cy="2521131"/>
          </a:xfrm>
        </p:spPr>
        <p:txBody>
          <a:bodyPr/>
          <a:lstStyle/>
          <a:p>
            <a:pPr marL="0" indent="0" algn="just">
              <a:buClr>
                <a:schemeClr val="accent1"/>
              </a:buClr>
              <a:buNone/>
            </a:pPr>
            <a:r>
              <a:rPr lang="vi-VN" dirty="0">
                <a:latin typeface="Times New Roman" panose="02020603050405020304" pitchFamily="18" charset="0"/>
                <a:cs typeface="Times New Roman" panose="02020603050405020304" pitchFamily="18" charset="0"/>
              </a:rPr>
              <a:t>Câu 2. </a:t>
            </a:r>
            <a:r>
              <a:rPr lang="en-US" dirty="0" err="1">
                <a:latin typeface="Times New Roman" panose="02020603050405020304" pitchFamily="18" charset="0"/>
                <a:cs typeface="Times New Roman" panose="02020603050405020304" pitchFamily="18" charset="0"/>
              </a:rPr>
              <a:t>Hình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bình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hành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có</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độ</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dài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một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cạnh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và</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chiều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cao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tương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ứng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lần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lượt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là</a:t>
            </a:r>
            <a:r>
              <a:rPr lang="en-US" dirty="0">
                <a:latin typeface="Times New Roman" panose="02020603050405020304" pitchFamily="18" charset="0"/>
                <a:cs typeface="Times New Roman" panose="02020603050405020304" pitchFamily="18" charset="0"/>
              </a:rPr>
              <a:t> 70 </a:t>
            </a:r>
            <a:r>
              <a:rPr lang="en-US" dirty="0" err="1">
                <a:latin typeface="Times New Roman" panose="02020603050405020304" pitchFamily="18" charset="0"/>
                <a:cs typeface="Times New Roman" panose="02020603050405020304" pitchFamily="18" charset="0"/>
              </a:rPr>
              <a:t>dm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và</a:t>
            </a:r>
            <a:r>
              <a:rPr lang="en-US" dirty="0">
                <a:latin typeface="Times New Roman" panose="02020603050405020304" pitchFamily="18" charset="0"/>
                <a:cs typeface="Times New Roman" panose="02020603050405020304" pitchFamily="18" charset="0"/>
              </a:rPr>
              <a:t> 50 </a:t>
            </a:r>
            <a:r>
              <a:rPr lang="en-US" dirty="0" err="1">
                <a:latin typeface="Times New Roman" panose="02020603050405020304" pitchFamily="18" charset="0"/>
                <a:cs typeface="Times New Roman" panose="02020603050405020304" pitchFamily="18" charset="0"/>
              </a:rPr>
              <a:t>dm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có</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diện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tích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là</a:t>
            </a:r>
            <a:r>
              <a:rPr lang="en-US" dirty="0">
                <a:latin typeface="Times New Roman" panose="02020603050405020304" pitchFamily="18" charset="0"/>
                <a:cs typeface="Times New Roman" panose="02020603050405020304" pitchFamily="18" charset="0"/>
              </a:rPr>
              <a:t>:</a:t>
            </a:r>
          </a:p>
          <a:p>
            <a:pPr marL="0" indent="0">
              <a:buClr>
                <a:schemeClr val="accent1"/>
              </a:buClr>
              <a:buNone/>
            </a:pPr>
            <a:r>
              <a:rPr lang="en-US" dirty="0">
                <a:latin typeface="Times New Roman" panose="02020603050405020304" pitchFamily="18" charset="0"/>
                <a:cs typeface="Times New Roman" panose="02020603050405020304" pitchFamily="18" charset="0"/>
              </a:rPr>
              <a:t>	(A) 35 m</a:t>
            </a:r>
            <a:r>
              <a:rPr lang="en-US" baseline="30000" dirty="0">
                <a:latin typeface="Times New Roman" panose="02020603050405020304" pitchFamily="18" charset="0"/>
                <a:cs typeface="Times New Roman" panose="02020603050405020304" pitchFamily="18" charset="0"/>
              </a:rPr>
              <a:t>2</a:t>
            </a:r>
            <a:r>
              <a:rPr lang="en-US" dirty="0">
                <a:latin typeface="Times New Roman" panose="02020603050405020304" pitchFamily="18" charset="0"/>
                <a:cs typeface="Times New Roman" panose="02020603050405020304" pitchFamily="18" charset="0"/>
              </a:rPr>
              <a:t>.					(B) 3500 m</a:t>
            </a:r>
            <a:r>
              <a:rPr lang="en-US" baseline="30000" dirty="0">
                <a:latin typeface="Times New Roman" panose="02020603050405020304" pitchFamily="18" charset="0"/>
                <a:cs typeface="Times New Roman" panose="02020603050405020304" pitchFamily="18" charset="0"/>
              </a:rPr>
              <a:t>2</a:t>
            </a:r>
            <a:r>
              <a:rPr lang="en-US" dirty="0">
                <a:latin typeface="Times New Roman" panose="02020603050405020304" pitchFamily="18" charset="0"/>
                <a:cs typeface="Times New Roman" panose="02020603050405020304" pitchFamily="18" charset="0"/>
              </a:rPr>
              <a:t>.</a:t>
            </a:r>
          </a:p>
          <a:p>
            <a:pPr marL="0" indent="0">
              <a:buClr>
                <a:schemeClr val="accent1"/>
              </a:buClr>
              <a:buNone/>
            </a:pPr>
            <a:r>
              <a:rPr lang="en-US" dirty="0">
                <a:latin typeface="Times New Roman" panose="02020603050405020304" pitchFamily="18" charset="0"/>
                <a:cs typeface="Times New Roman" panose="02020603050405020304" pitchFamily="18" charset="0"/>
              </a:rPr>
              <a:t>	(C) 17,5 m</a:t>
            </a:r>
            <a:r>
              <a:rPr lang="en-US" baseline="30000" dirty="0">
                <a:latin typeface="Times New Roman" panose="02020603050405020304" pitchFamily="18" charset="0"/>
                <a:cs typeface="Times New Roman" panose="02020603050405020304" pitchFamily="18" charset="0"/>
              </a:rPr>
              <a:t>2</a:t>
            </a:r>
            <a:r>
              <a:rPr lang="en-US" dirty="0">
                <a:latin typeface="Times New Roman" panose="02020603050405020304" pitchFamily="18" charset="0"/>
                <a:cs typeface="Times New Roman" panose="02020603050405020304" pitchFamily="18" charset="0"/>
              </a:rPr>
              <a:t>.					(D) 350 m</a:t>
            </a:r>
            <a:r>
              <a:rPr lang="en-US" baseline="30000" dirty="0">
                <a:latin typeface="Times New Roman" panose="02020603050405020304" pitchFamily="18" charset="0"/>
                <a:cs typeface="Times New Roman" panose="02020603050405020304" pitchFamily="18" charset="0"/>
              </a:rPr>
              <a:t>2</a:t>
            </a:r>
            <a:r>
              <a:rPr lang="en-US"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4942942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2152650" y="260624"/>
            <a:ext cx="7886700" cy="588463"/>
          </a:xfrm>
        </p:spPr>
        <p:txBody>
          <a:bodyPr>
            <a:normAutofit fontScale="90000"/>
          </a:bodyPr>
          <a:lstStyle/>
          <a:p>
            <a:pPr algn="ctr"/>
            <a:r>
              <a:rPr lang="en-US" sz="4000" b="1" i="1">
                <a:latin typeface="Times New Roman" panose="02020603050405020304" pitchFamily="18" charset="0"/>
                <a:cs typeface="Times New Roman" panose="02020603050405020304" pitchFamily="18" charset="0"/>
              </a:rPr>
              <a:t>Giải</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836023" y="3106615"/>
                <a:ext cx="10528663" cy="3516254"/>
              </a:xfrm>
            </p:spPr>
            <p:txBody>
              <a:bodyPr>
                <a:normAutofit/>
              </a:bodyPr>
              <a:lstStyle/>
              <a:p>
                <a:pPr marL="0" indent="0">
                  <a:buNone/>
                </a:pPr>
                <a:r>
                  <a:rPr lang="en-US">
                    <a:latin typeface="Times New Roman" panose="02020603050405020304" pitchFamily="18" charset="0"/>
                    <a:cs typeface="Times New Roman" panose="02020603050405020304" pitchFamily="18" charset="0"/>
                  </a:rPr>
                  <a:t>Vì đáp án có đơn vị là mét vuông nên ta sẽ đổi đơn vị cho đường cao và cạnh của hình bình hành trên:</a:t>
                </a:r>
              </a:p>
              <a:p>
                <a:pPr marL="0" indent="0" algn="ctr">
                  <a:buNone/>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cs typeface="Times New Roman" panose="02020603050405020304" pitchFamily="18" charset="0"/>
                        </a:rPr>
                        <m:t>h</m:t>
                      </m:r>
                      <m:r>
                        <a:rPr lang="en-US" b="0" i="1" smtClean="0">
                          <a:latin typeface="Cambria Math" panose="02040503050406030204" pitchFamily="18" charset="0"/>
                          <a:cs typeface="Times New Roman" panose="02020603050405020304" pitchFamily="18" charset="0"/>
                        </a:rPr>
                        <m:t>=50 </m:t>
                      </m:r>
                      <m:r>
                        <a:rPr lang="en-US" b="0" i="1" smtClean="0">
                          <a:latin typeface="Cambria Math" panose="02040503050406030204" pitchFamily="18" charset="0"/>
                          <a:cs typeface="Times New Roman" panose="02020603050405020304" pitchFamily="18" charset="0"/>
                        </a:rPr>
                        <m:t>𝑑𝑚</m:t>
                      </m:r>
                      <m:r>
                        <a:rPr lang="en-US" b="0" i="1" smtClean="0">
                          <a:latin typeface="Cambria Math" panose="02040503050406030204" pitchFamily="18" charset="0"/>
                          <a:cs typeface="Times New Roman" panose="02020603050405020304" pitchFamily="18" charset="0"/>
                        </a:rPr>
                        <m:t>=5 </m:t>
                      </m:r>
                      <m:r>
                        <a:rPr lang="en-US" b="0" i="1" smtClean="0">
                          <a:latin typeface="Cambria Math" panose="02040503050406030204" pitchFamily="18" charset="0"/>
                          <a:cs typeface="Times New Roman" panose="02020603050405020304" pitchFamily="18" charset="0"/>
                        </a:rPr>
                        <m:t>𝑚</m:t>
                      </m:r>
                    </m:oMath>
                  </m:oMathPara>
                </a14:m>
                <a:endParaRPr lang="en-US">
                  <a:latin typeface="Times New Roman" panose="02020603050405020304" pitchFamily="18" charset="0"/>
                  <a:cs typeface="Times New Roman" panose="02020603050405020304" pitchFamily="18" charset="0"/>
                </a:endParaRPr>
              </a:p>
              <a:p>
                <a:pPr marL="0" indent="0" algn="ctr">
                  <a:buNone/>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cs typeface="Times New Roman" panose="02020603050405020304" pitchFamily="18" charset="0"/>
                        </a:rPr>
                        <m:t>𝑎</m:t>
                      </m:r>
                      <m:r>
                        <a:rPr lang="en-US" b="0" i="1" smtClean="0">
                          <a:latin typeface="Cambria Math" panose="02040503050406030204" pitchFamily="18" charset="0"/>
                          <a:cs typeface="Times New Roman" panose="02020603050405020304" pitchFamily="18" charset="0"/>
                        </a:rPr>
                        <m:t>=70 </m:t>
                      </m:r>
                      <m:r>
                        <a:rPr lang="en-US" b="0" i="1" smtClean="0">
                          <a:latin typeface="Cambria Math" panose="02040503050406030204" pitchFamily="18" charset="0"/>
                          <a:cs typeface="Times New Roman" panose="02020603050405020304" pitchFamily="18" charset="0"/>
                        </a:rPr>
                        <m:t>𝑑𝑚</m:t>
                      </m:r>
                      <m:r>
                        <a:rPr lang="en-US" b="0" i="1" smtClean="0">
                          <a:latin typeface="Cambria Math" panose="02040503050406030204" pitchFamily="18" charset="0"/>
                          <a:cs typeface="Times New Roman" panose="02020603050405020304" pitchFamily="18" charset="0"/>
                        </a:rPr>
                        <m:t>=7 </m:t>
                      </m:r>
                      <m:r>
                        <a:rPr lang="en-US" b="0" i="1" smtClean="0">
                          <a:latin typeface="Cambria Math" panose="02040503050406030204" pitchFamily="18" charset="0"/>
                          <a:cs typeface="Times New Roman" panose="02020603050405020304" pitchFamily="18" charset="0"/>
                        </a:rPr>
                        <m:t>𝑚</m:t>
                      </m:r>
                    </m:oMath>
                  </m:oMathPara>
                </a14:m>
                <a:endParaRPr lang="en-US">
                  <a:latin typeface="Times New Roman" panose="02020603050405020304" pitchFamily="18" charset="0"/>
                  <a:cs typeface="Times New Roman" panose="02020603050405020304" pitchFamily="18" charset="0"/>
                </a:endParaRPr>
              </a:p>
              <a:p>
                <a:pPr marL="0" indent="0">
                  <a:buNone/>
                </a:pPr>
                <a:r>
                  <a:rPr lang="en-US">
                    <a:latin typeface="Times New Roman" panose="02020603050405020304" pitchFamily="18" charset="0"/>
                    <a:cs typeface="Times New Roman" panose="02020603050405020304" pitchFamily="18" charset="0"/>
                  </a:rPr>
                  <a:t>Công thức tính diện tích hình thang cân là:</a:t>
                </a:r>
              </a:p>
              <a:p>
                <a:pPr marL="0" indent="0" algn="ctr">
                  <a:buNone/>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cs typeface="Times New Roman" panose="02020603050405020304" pitchFamily="18" charset="0"/>
                        </a:rPr>
                        <m:t>𝑆</m:t>
                      </m:r>
                      <m:r>
                        <a:rPr lang="en-US" b="0" i="1" smtClean="0">
                          <a:latin typeface="Cambria Math" panose="02040503050406030204" pitchFamily="18" charset="0"/>
                          <a:cs typeface="Times New Roman" panose="02020603050405020304" pitchFamily="18" charset="0"/>
                        </a:rPr>
                        <m:t>=</m:t>
                      </m:r>
                      <m:r>
                        <a:rPr lang="en-US" b="0" i="1" smtClean="0">
                          <a:latin typeface="Cambria Math" panose="02040503050406030204" pitchFamily="18" charset="0"/>
                          <a:cs typeface="Times New Roman" panose="02020603050405020304" pitchFamily="18" charset="0"/>
                        </a:rPr>
                        <m:t>h</m:t>
                      </m:r>
                      <m:r>
                        <a:rPr lang="en-US" b="0" i="0" smtClean="0">
                          <a:latin typeface="Cambria Math" panose="02040503050406030204" pitchFamily="18" charset="0"/>
                          <a:cs typeface="Times New Roman" panose="02020603050405020304" pitchFamily="18" charset="0"/>
                        </a:rPr>
                        <m:t>.</m:t>
                      </m:r>
                      <m:r>
                        <m:rPr>
                          <m:sty m:val="p"/>
                        </m:rPr>
                        <a:rPr lang="en-US" b="0" i="0" smtClean="0">
                          <a:latin typeface="Cambria Math" panose="02040503050406030204" pitchFamily="18" charset="0"/>
                          <a:cs typeface="Times New Roman" panose="02020603050405020304" pitchFamily="18" charset="0"/>
                        </a:rPr>
                        <m:t>a</m:t>
                      </m:r>
                      <m:r>
                        <a:rPr lang="en-US" b="0" i="0" smtClean="0">
                          <a:latin typeface="Cambria Math" panose="02040503050406030204" pitchFamily="18" charset="0"/>
                          <a:cs typeface="Times New Roman" panose="02020603050405020304" pitchFamily="18" charset="0"/>
                        </a:rPr>
                        <m:t>=</m:t>
                      </m:r>
                      <m:r>
                        <a:rPr lang="en-US" b="0" i="1" smtClean="0">
                          <a:latin typeface="Cambria Math" panose="02040503050406030204" pitchFamily="18" charset="0"/>
                          <a:cs typeface="Times New Roman" panose="02020603050405020304" pitchFamily="18" charset="0"/>
                        </a:rPr>
                        <m:t>5.7</m:t>
                      </m:r>
                      <m:r>
                        <a:rPr lang="en-US" b="0" i="1" smtClean="0">
                          <a:latin typeface="Cambria Math" panose="02040503050406030204" pitchFamily="18" charset="0"/>
                          <a:ea typeface="Cambria Math" panose="02040503050406030204" pitchFamily="18" charset="0"/>
                          <a:cs typeface="Times New Roman" panose="02020603050405020304" pitchFamily="18" charset="0"/>
                        </a:rPr>
                        <m:t>=35(</m:t>
                      </m:r>
                      <m:sSup>
                        <m:sSupPr>
                          <m:ctrlPr>
                            <a:rPr lang="en-US" b="0" i="1" smtClean="0">
                              <a:latin typeface="Cambria Math" panose="02040503050406030204" pitchFamily="18" charset="0"/>
                              <a:ea typeface="Cambria Math" panose="02040503050406030204" pitchFamily="18" charset="0"/>
                              <a:cs typeface="Times New Roman" panose="02020603050405020304" pitchFamily="18" charset="0"/>
                            </a:rPr>
                          </m:ctrlPr>
                        </m:sSupPr>
                        <m:e>
                          <m:r>
                            <a:rPr lang="en-US" b="0" i="1" smtClean="0">
                              <a:latin typeface="Cambria Math" panose="02040503050406030204" pitchFamily="18" charset="0"/>
                              <a:ea typeface="Cambria Math" panose="02040503050406030204" pitchFamily="18" charset="0"/>
                              <a:cs typeface="Times New Roman" panose="02020603050405020304" pitchFamily="18" charset="0"/>
                            </a:rPr>
                            <m:t>𝑚</m:t>
                          </m:r>
                        </m:e>
                        <m:sup>
                          <m:r>
                            <a:rPr lang="en-US" b="0" i="1" smtClean="0">
                              <a:latin typeface="Cambria Math" panose="02040503050406030204" pitchFamily="18" charset="0"/>
                              <a:ea typeface="Cambria Math" panose="02040503050406030204" pitchFamily="18" charset="0"/>
                              <a:cs typeface="Times New Roman" panose="02020603050405020304" pitchFamily="18" charset="0"/>
                            </a:rPr>
                            <m:t>2</m:t>
                          </m:r>
                        </m:sup>
                      </m:sSup>
                      <m:r>
                        <a:rPr lang="en-US" b="0" i="1" smtClean="0">
                          <a:latin typeface="Cambria Math" panose="02040503050406030204" pitchFamily="18" charset="0"/>
                          <a:ea typeface="Cambria Math" panose="02040503050406030204" pitchFamily="18" charset="0"/>
                          <a:cs typeface="Times New Roman" panose="02020603050405020304" pitchFamily="18" charset="0"/>
                        </a:rPr>
                        <m:t>)</m:t>
                      </m:r>
                    </m:oMath>
                  </m:oMathPara>
                </a14:m>
                <a:endParaRPr lang="en-US">
                  <a:latin typeface="Times New Roman" panose="02020603050405020304" pitchFamily="18" charset="0"/>
                  <a:cs typeface="Times New Roman" panose="02020603050405020304" pitchFamily="18" charset="0"/>
                </a:endParaRPr>
              </a:p>
              <a:p>
                <a:pPr marL="0" indent="0">
                  <a:buNone/>
                </a:pPr>
                <a:r>
                  <a:rPr lang="en-US">
                    <a:latin typeface="Times New Roman" panose="02020603050405020304" pitchFamily="18" charset="0"/>
                    <a:cs typeface="Times New Roman" panose="02020603050405020304" pitchFamily="18" charset="0"/>
                  </a:rPr>
                  <a:t>Vậy ta được diện tích hình bình hành bằng 35 m</a:t>
                </a:r>
                <a:r>
                  <a:rPr lang="en-US" baseline="30000">
                    <a:latin typeface="Times New Roman" panose="02020603050405020304" pitchFamily="18" charset="0"/>
                    <a:cs typeface="Times New Roman" panose="02020603050405020304" pitchFamily="18" charset="0"/>
                  </a:rPr>
                  <a:t>2</a:t>
                </a:r>
                <a:r>
                  <a:rPr lang="en-US">
                    <a:latin typeface="Times New Roman" panose="02020603050405020304" pitchFamily="18" charset="0"/>
                    <a:cs typeface="Times New Roman" panose="02020603050405020304" pitchFamily="18" charset="0"/>
                  </a:rPr>
                  <a:t>. Từ đó ta chọn đáp án (A).</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836023" y="3106615"/>
                <a:ext cx="10528663" cy="3516254"/>
              </a:xfrm>
              <a:blipFill>
                <a:blip r:embed="rId2"/>
                <a:stretch>
                  <a:fillRect l="-1158" t="-3125" r="-926" b="-2257"/>
                </a:stretch>
              </a:blipFill>
            </p:spPr>
            <p:txBody>
              <a:bodyPr/>
              <a:lstStyle/>
              <a:p>
                <a:r>
                  <a:rPr lang="en-US">
                    <a:noFill/>
                  </a:rPr>
                  <a:t> </a:t>
                </a:r>
              </a:p>
            </p:txBody>
          </p:sp>
        </mc:Fallback>
      </mc:AlternateContent>
      <p:sp>
        <p:nvSpPr>
          <p:cNvPr id="14" name="TextBox 13"/>
          <p:cNvSpPr txBox="1"/>
          <p:nvPr/>
        </p:nvSpPr>
        <p:spPr>
          <a:xfrm>
            <a:off x="5583013" y="2603975"/>
            <a:ext cx="777777" cy="369332"/>
          </a:xfrm>
          <a:prstGeom prst="rect">
            <a:avLst/>
          </a:prstGeom>
          <a:noFill/>
        </p:spPr>
        <p:txBody>
          <a:bodyPr wrap="none" rtlCol="0">
            <a:spAutoFit/>
          </a:bodyPr>
          <a:lstStyle/>
          <a:p>
            <a:r>
              <a:rPr lang="en-US"/>
              <a:t>70 dm</a:t>
            </a:r>
          </a:p>
        </p:txBody>
      </p:sp>
      <p:sp>
        <p:nvSpPr>
          <p:cNvPr id="15" name="TextBox 14"/>
          <p:cNvSpPr txBox="1"/>
          <p:nvPr/>
        </p:nvSpPr>
        <p:spPr>
          <a:xfrm>
            <a:off x="5971902" y="1541864"/>
            <a:ext cx="777777" cy="369332"/>
          </a:xfrm>
          <a:prstGeom prst="rect">
            <a:avLst/>
          </a:prstGeom>
          <a:noFill/>
        </p:spPr>
        <p:txBody>
          <a:bodyPr wrap="none" rtlCol="0">
            <a:spAutoFit/>
          </a:bodyPr>
          <a:lstStyle/>
          <a:p>
            <a:r>
              <a:rPr lang="en-US"/>
              <a:t>50 dm</a:t>
            </a:r>
          </a:p>
        </p:txBody>
      </p:sp>
      <p:sp>
        <p:nvSpPr>
          <p:cNvPr id="4" name="Parallelogram 3"/>
          <p:cNvSpPr/>
          <p:nvPr/>
        </p:nvSpPr>
        <p:spPr>
          <a:xfrm>
            <a:off x="4228010" y="890509"/>
            <a:ext cx="3487783" cy="1672045"/>
          </a:xfrm>
          <a:prstGeom prst="parallelogram">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Connector 5"/>
          <p:cNvCxnSpPr>
            <a:stCxn id="4" idx="0"/>
            <a:endCxn id="4" idx="4"/>
          </p:cNvCxnSpPr>
          <p:nvPr/>
        </p:nvCxnSpPr>
        <p:spPr>
          <a:xfrm>
            <a:off x="5971901" y="890509"/>
            <a:ext cx="0" cy="1672045"/>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5595380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down)">
                                      <p:cBhvr>
                                        <p:cTn id="7" dur="500"/>
                                        <p:tgtEl>
                                          <p:spTgt spid="14"/>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15"/>
                                        </p:tgtEl>
                                        <p:attrNameLst>
                                          <p:attrName>style.visibility</p:attrName>
                                        </p:attrNameLst>
                                      </p:cBhvr>
                                      <p:to>
                                        <p:strVal val="visible"/>
                                      </p:to>
                                    </p:set>
                                    <p:animEffect transition="in" filter="wipe(down)">
                                      <p:cBhvr>
                                        <p:cTn id="10" dur="500"/>
                                        <p:tgtEl>
                                          <p:spTgt spid="15"/>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wipe(down)">
                                      <p:cBhvr>
                                        <p:cTn id="13" dur="500"/>
                                        <p:tgtEl>
                                          <p:spTgt spid="4"/>
                                        </p:tgtEl>
                                      </p:cBhvr>
                                    </p:animEffect>
                                  </p:childTnLst>
                                </p:cTn>
                              </p:par>
                              <p:par>
                                <p:cTn id="14" presetID="22" presetClass="entr" presetSubtype="4" fill="hold" nodeType="with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wipe(down)">
                                      <p:cBhvr>
                                        <p:cTn id="16" dur="500"/>
                                        <p:tgtEl>
                                          <p:spTgt spid="6"/>
                                        </p:tgtEl>
                                      </p:cBhvr>
                                    </p:animEffect>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grpId="0" nodeType="clickEffect">
                                  <p:stCondLst>
                                    <p:cond delay="0"/>
                                  </p:stCondLst>
                                  <p:childTnLst>
                                    <p:set>
                                      <p:cBhvr>
                                        <p:cTn id="20" dur="1" fill="hold">
                                          <p:stCondLst>
                                            <p:cond delay="0"/>
                                          </p:stCondLst>
                                        </p:cTn>
                                        <p:tgtEl>
                                          <p:spTgt spid="3">
                                            <p:txEl>
                                              <p:pRg st="0" end="0"/>
                                            </p:txEl>
                                          </p:spTgt>
                                        </p:tgtEl>
                                        <p:attrNameLst>
                                          <p:attrName>style.visibility</p:attrName>
                                        </p:attrNameLst>
                                      </p:cBhvr>
                                      <p:to>
                                        <p:strVal val="visible"/>
                                      </p:to>
                                    </p:set>
                                    <p:animEffect transition="in" filter="barn(inVertical)">
                                      <p:cBhvr>
                                        <p:cTn id="21" dur="500"/>
                                        <p:tgtEl>
                                          <p:spTgt spid="3">
                                            <p:txEl>
                                              <p:pRg st="0" end="0"/>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6" presetClass="entr" presetSubtype="21" fill="hold" grpId="0" nodeType="clickEffect">
                                  <p:stCondLst>
                                    <p:cond delay="0"/>
                                  </p:stCondLst>
                                  <p:childTnLst>
                                    <p:set>
                                      <p:cBhvr>
                                        <p:cTn id="25" dur="1" fill="hold">
                                          <p:stCondLst>
                                            <p:cond delay="0"/>
                                          </p:stCondLst>
                                        </p:cTn>
                                        <p:tgtEl>
                                          <p:spTgt spid="3">
                                            <p:txEl>
                                              <p:pRg st="1" end="1"/>
                                            </p:txEl>
                                          </p:spTgt>
                                        </p:tgtEl>
                                        <p:attrNameLst>
                                          <p:attrName>style.visibility</p:attrName>
                                        </p:attrNameLst>
                                      </p:cBhvr>
                                      <p:to>
                                        <p:strVal val="visible"/>
                                      </p:to>
                                    </p:set>
                                    <p:animEffect transition="in" filter="barn(inVertical)">
                                      <p:cBhvr>
                                        <p:cTn id="26" dur="500"/>
                                        <p:tgtEl>
                                          <p:spTgt spid="3">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6" presetClass="entr" presetSubtype="21" fill="hold" grpId="0"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Effect transition="in" filter="barn(inVertical)">
                                      <p:cBhvr>
                                        <p:cTn id="31" dur="500"/>
                                        <p:tgtEl>
                                          <p:spTgt spid="3">
                                            <p:txEl>
                                              <p:pRg st="2" end="2"/>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6" presetClass="entr" presetSubtype="21" fill="hold" grpId="0" nodeType="clickEffect">
                                  <p:stCondLst>
                                    <p:cond delay="0"/>
                                  </p:stCondLst>
                                  <p:childTnLst>
                                    <p:set>
                                      <p:cBhvr>
                                        <p:cTn id="35" dur="1" fill="hold">
                                          <p:stCondLst>
                                            <p:cond delay="0"/>
                                          </p:stCondLst>
                                        </p:cTn>
                                        <p:tgtEl>
                                          <p:spTgt spid="3">
                                            <p:txEl>
                                              <p:pRg st="3" end="3"/>
                                            </p:txEl>
                                          </p:spTgt>
                                        </p:tgtEl>
                                        <p:attrNameLst>
                                          <p:attrName>style.visibility</p:attrName>
                                        </p:attrNameLst>
                                      </p:cBhvr>
                                      <p:to>
                                        <p:strVal val="visible"/>
                                      </p:to>
                                    </p:set>
                                    <p:animEffect transition="in" filter="barn(inVertical)">
                                      <p:cBhvr>
                                        <p:cTn id="36" dur="500"/>
                                        <p:tgtEl>
                                          <p:spTgt spid="3">
                                            <p:txEl>
                                              <p:pRg st="3" end="3"/>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6" presetClass="entr" presetSubtype="21" fill="hold" grpId="0" nodeType="clickEffect">
                                  <p:stCondLst>
                                    <p:cond delay="0"/>
                                  </p:stCondLst>
                                  <p:childTnLst>
                                    <p:set>
                                      <p:cBhvr>
                                        <p:cTn id="40" dur="1" fill="hold">
                                          <p:stCondLst>
                                            <p:cond delay="0"/>
                                          </p:stCondLst>
                                        </p:cTn>
                                        <p:tgtEl>
                                          <p:spTgt spid="3">
                                            <p:txEl>
                                              <p:pRg st="4" end="4"/>
                                            </p:txEl>
                                          </p:spTgt>
                                        </p:tgtEl>
                                        <p:attrNameLst>
                                          <p:attrName>style.visibility</p:attrName>
                                        </p:attrNameLst>
                                      </p:cBhvr>
                                      <p:to>
                                        <p:strVal val="visible"/>
                                      </p:to>
                                    </p:set>
                                    <p:animEffect transition="in" filter="barn(inVertical)">
                                      <p:cBhvr>
                                        <p:cTn id="41" dur="500"/>
                                        <p:tgtEl>
                                          <p:spTgt spid="3">
                                            <p:txEl>
                                              <p:pRg st="4" end="4"/>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16" presetClass="entr" presetSubtype="21" fill="hold" grpId="0" nodeType="clickEffect">
                                  <p:stCondLst>
                                    <p:cond delay="0"/>
                                  </p:stCondLst>
                                  <p:childTnLst>
                                    <p:set>
                                      <p:cBhvr>
                                        <p:cTn id="45" dur="1" fill="hold">
                                          <p:stCondLst>
                                            <p:cond delay="0"/>
                                          </p:stCondLst>
                                        </p:cTn>
                                        <p:tgtEl>
                                          <p:spTgt spid="3">
                                            <p:txEl>
                                              <p:pRg st="5" end="5"/>
                                            </p:txEl>
                                          </p:spTgt>
                                        </p:tgtEl>
                                        <p:attrNameLst>
                                          <p:attrName>style.visibility</p:attrName>
                                        </p:attrNameLst>
                                      </p:cBhvr>
                                      <p:to>
                                        <p:strVal val="visible"/>
                                      </p:to>
                                    </p:set>
                                    <p:animEffect transition="in" filter="barn(inVertical)">
                                      <p:cBhvr>
                                        <p:cTn id="46"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14" grpId="0"/>
      <p:bldP spid="15" grpId="0"/>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a:extLst>
              <a:ext uri="{FF2B5EF4-FFF2-40B4-BE49-F238E27FC236}">
                <a16:creationId xmlns:a16="http://schemas.microsoft.com/office/drawing/2014/main" id="{BAAA29DC-88BA-49A0-9D59-FFC250AF7952}"/>
              </a:ext>
            </a:extLst>
          </p:cNvPr>
          <p:cNvSpPr>
            <a:spLocks noChangeArrowheads="1"/>
          </p:cNvSpPr>
          <p:nvPr/>
        </p:nvSpPr>
        <p:spPr bwMode="auto">
          <a:xfrm>
            <a:off x="579120" y="131064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vi-VN"/>
          </a:p>
        </p:txBody>
      </p:sp>
      <p:pic>
        <p:nvPicPr>
          <p:cNvPr id="2049" name="Picture 13">
            <a:extLst>
              <a:ext uri="{FF2B5EF4-FFF2-40B4-BE49-F238E27FC236}">
                <a16:creationId xmlns:a16="http://schemas.microsoft.com/office/drawing/2014/main" id="{0C5CBD54-F6AD-40B9-A1F3-345C525449F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62321" y="1407861"/>
            <a:ext cx="3850559" cy="1692362"/>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a:extLst>
              <a:ext uri="{FF2B5EF4-FFF2-40B4-BE49-F238E27FC236}">
                <a16:creationId xmlns:a16="http://schemas.microsoft.com/office/drawing/2014/main" id="{4B18EA4D-FC8A-47BB-8418-9B043CF42371}"/>
              </a:ext>
            </a:extLst>
          </p:cNvPr>
          <p:cNvSpPr>
            <a:spLocks noChangeArrowheads="1"/>
          </p:cNvSpPr>
          <p:nvPr/>
        </p:nvSpPr>
        <p:spPr bwMode="auto">
          <a:xfrm>
            <a:off x="258413" y="253699"/>
            <a:ext cx="9743373"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vi-VN" altLang="vi-VN" sz="2400" b="1"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Câu 3.</a:t>
            </a:r>
            <a:r>
              <a:rPr kumimoji="0" lang="vi-VN" altLang="vi-VN"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Người ta cần xây tường rào cho một khu vườn như hình bên.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vi-VN" altLang="vi-VN"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Mỗi mét tường rào tốn 250 nghìn đồng. Cần bao nhiêu tiền để xây tường rào?</a:t>
            </a:r>
            <a:endParaRPr kumimoji="0" lang="vi-VN" altLang="vi-VN" sz="2400" b="0" i="0" u="none" strike="noStrike" cap="none" normalizeH="0" baseline="0" dirty="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vi-VN" altLang="vi-VN"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 27 500 000 đồng</a:t>
            </a:r>
            <a:endParaRPr kumimoji="0" lang="vi-VN" altLang="vi-VN" sz="2400" b="0" i="0" u="none" strike="noStrike" cap="none" normalizeH="0" baseline="0" dirty="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vi-VN" altLang="vi-VN"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 150 000 000 đồng</a:t>
            </a:r>
            <a:endParaRPr kumimoji="0" lang="vi-VN" altLang="vi-VN" sz="2400" b="0" i="0" u="none" strike="noStrike" cap="none" normalizeH="0" baseline="0" dirty="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vi-VN" altLang="vi-VN"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 13 750 000 đồng</a:t>
            </a:r>
            <a:endParaRPr kumimoji="0" lang="vi-VN" altLang="vi-VN" sz="2400" b="0" i="0" u="none" strike="noStrike" cap="none" normalizeH="0" baseline="0" dirty="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vi-VN" altLang="vi-VN"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 600 nghìn đồng.</a:t>
            </a:r>
            <a:endParaRPr kumimoji="0" lang="vi-VN" altLang="vi-VN" sz="24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1079401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10788A79-2845-49E5-BFE4-86F6258B22EF}"/>
              </a:ext>
            </a:extLst>
          </p:cNvPr>
          <p:cNvSpPr txBox="1"/>
          <p:nvPr/>
        </p:nvSpPr>
        <p:spPr>
          <a:xfrm>
            <a:off x="451944" y="312030"/>
            <a:ext cx="11256579" cy="2677656"/>
          </a:xfrm>
          <a:prstGeom prst="rect">
            <a:avLst/>
          </a:prstGeom>
          <a:noFill/>
        </p:spPr>
        <p:txBody>
          <a:bodyPr wrap="square">
            <a:spAutoFit/>
          </a:bodyPr>
          <a:lstStyle/>
          <a:p>
            <a:pPr algn="just"/>
            <a:r>
              <a:rPr lang="vi-VN" sz="2400" b="1" dirty="0">
                <a:solidFill>
                  <a:srgbClr val="000000"/>
                </a:solidFill>
                <a:effectLst/>
                <a:latin typeface="Times New Roman" panose="02020603050405020304" pitchFamily="18" charset="0"/>
                <a:ea typeface="Calibri" panose="020F0502020204030204" pitchFamily="34" charset="0"/>
              </a:rPr>
              <a:t>Câu </a:t>
            </a:r>
            <a:r>
              <a:rPr lang="vi-VN" sz="2400" b="1" dirty="0">
                <a:solidFill>
                  <a:srgbClr val="000000"/>
                </a:solidFill>
                <a:latin typeface="Times New Roman" panose="02020603050405020304" pitchFamily="18" charset="0"/>
                <a:ea typeface="Calibri" panose="020F0502020204030204" pitchFamily="34" charset="0"/>
              </a:rPr>
              <a:t>4</a:t>
            </a:r>
            <a:r>
              <a:rPr lang="vi-VN" sz="2400" b="1" dirty="0">
                <a:solidFill>
                  <a:srgbClr val="000000"/>
                </a:solidFill>
                <a:effectLst/>
                <a:latin typeface="Times New Roman" panose="02020603050405020304" pitchFamily="18" charset="0"/>
                <a:ea typeface="Calibri" panose="020F0502020204030204" pitchFamily="34" charset="0"/>
              </a:rPr>
              <a:t>.</a:t>
            </a:r>
            <a:r>
              <a:rPr lang="vi-VN" sz="2400" dirty="0">
                <a:solidFill>
                  <a:srgbClr val="000000"/>
                </a:solidFill>
                <a:effectLst/>
                <a:latin typeface="Times New Roman" panose="02020603050405020304" pitchFamily="18" charset="0"/>
                <a:ea typeface="Calibri" panose="020F0502020204030204" pitchFamily="34" charset="0"/>
              </a:rPr>
              <a:t> Cuối năm thu hoạch cà chua cứ trung bình trên 1m</a:t>
            </a:r>
            <a:r>
              <a:rPr lang="vi-VN" sz="2400" baseline="30000" dirty="0">
                <a:solidFill>
                  <a:srgbClr val="000000"/>
                </a:solidFill>
                <a:effectLst/>
                <a:latin typeface="Times New Roman" panose="02020603050405020304" pitchFamily="18" charset="0"/>
                <a:ea typeface="Calibri" panose="020F0502020204030204" pitchFamily="34" charset="0"/>
              </a:rPr>
              <a:t>2</a:t>
            </a:r>
            <a:r>
              <a:rPr lang="vi-VN" sz="2400" dirty="0">
                <a:solidFill>
                  <a:srgbClr val="000000"/>
                </a:solidFill>
                <a:effectLst/>
                <a:latin typeface="Times New Roman" panose="02020603050405020304" pitchFamily="18" charset="0"/>
                <a:ea typeface="Calibri" panose="020F0502020204030204" pitchFamily="34" charset="0"/>
              </a:rPr>
              <a:t> chú Nông bán được  50 000 đồng. Hỏi cả khu vườn chú bán được bao nhiêu? Biết khu vườn đó là hình chữ nhật có chiều dài là 100m, chiều rộng là 50m.</a:t>
            </a:r>
            <a:endParaRPr lang="vi-VN" sz="2400" dirty="0">
              <a:effectLst/>
              <a:latin typeface="Times New Roman" panose="02020603050405020304" pitchFamily="18" charset="0"/>
              <a:ea typeface="Calibri" panose="020F0502020204030204" pitchFamily="34" charset="0"/>
            </a:endParaRPr>
          </a:p>
          <a:p>
            <a:pPr algn="just"/>
            <a:r>
              <a:rPr lang="vi-VN" sz="2400" dirty="0">
                <a:solidFill>
                  <a:srgbClr val="000000"/>
                </a:solidFill>
                <a:effectLst/>
                <a:latin typeface="Times New Roman" panose="02020603050405020304" pitchFamily="18" charset="0"/>
                <a:ea typeface="Calibri" panose="020F0502020204030204" pitchFamily="34" charset="0"/>
              </a:rPr>
              <a:t>A. 50 000 000 đồng	 </a:t>
            </a:r>
            <a:endParaRPr lang="vi-VN" sz="2400" dirty="0">
              <a:effectLst/>
              <a:latin typeface="Times New Roman" panose="02020603050405020304" pitchFamily="18" charset="0"/>
              <a:ea typeface="Calibri" panose="020F0502020204030204" pitchFamily="34" charset="0"/>
            </a:endParaRPr>
          </a:p>
          <a:p>
            <a:pPr algn="just"/>
            <a:r>
              <a:rPr lang="vi-VN" sz="2400" dirty="0">
                <a:solidFill>
                  <a:srgbClr val="000000"/>
                </a:solidFill>
                <a:effectLst/>
                <a:latin typeface="Times New Roman" panose="02020603050405020304" pitchFamily="18" charset="0"/>
                <a:ea typeface="Calibri" panose="020F0502020204030204" pitchFamily="34" charset="0"/>
              </a:rPr>
              <a:t>B. 2 500 000 đồng       </a:t>
            </a:r>
            <a:endParaRPr lang="vi-VN" sz="2400" dirty="0">
              <a:effectLst/>
              <a:latin typeface="Times New Roman" panose="02020603050405020304" pitchFamily="18" charset="0"/>
              <a:ea typeface="Calibri" panose="020F0502020204030204" pitchFamily="34" charset="0"/>
            </a:endParaRPr>
          </a:p>
          <a:p>
            <a:pPr algn="just"/>
            <a:r>
              <a:rPr lang="vi-VN" sz="2400" dirty="0">
                <a:solidFill>
                  <a:srgbClr val="000000"/>
                </a:solidFill>
                <a:effectLst/>
                <a:highlight>
                  <a:srgbClr val="FFFF00"/>
                </a:highlight>
                <a:latin typeface="Times New Roman" panose="02020603050405020304" pitchFamily="18" charset="0"/>
                <a:ea typeface="Calibri" panose="020F0502020204030204" pitchFamily="34" charset="0"/>
              </a:rPr>
              <a:t>C. 250 000 000 đồng</a:t>
            </a:r>
            <a:r>
              <a:rPr lang="vi-VN" sz="2400" dirty="0">
                <a:solidFill>
                  <a:srgbClr val="000000"/>
                </a:solidFill>
                <a:effectLst/>
                <a:latin typeface="Times New Roman" panose="02020603050405020304" pitchFamily="18" charset="0"/>
                <a:ea typeface="Calibri" panose="020F0502020204030204" pitchFamily="34" charset="0"/>
              </a:rPr>
              <a:t>      </a:t>
            </a:r>
            <a:endParaRPr lang="vi-VN" sz="2400" dirty="0">
              <a:effectLst/>
              <a:latin typeface="Times New Roman" panose="02020603050405020304" pitchFamily="18" charset="0"/>
              <a:ea typeface="Calibri" panose="020F0502020204030204" pitchFamily="34" charset="0"/>
            </a:endParaRPr>
          </a:p>
          <a:p>
            <a:r>
              <a:rPr lang="vi-VN" sz="2400" dirty="0">
                <a:solidFill>
                  <a:srgbClr val="000000"/>
                </a:solidFill>
                <a:effectLst/>
                <a:latin typeface="Times New Roman" panose="02020603050405020304" pitchFamily="18" charset="0"/>
                <a:ea typeface="Calibri" panose="020F0502020204030204" pitchFamily="34" charset="0"/>
              </a:rPr>
              <a:t>D. 25 000 000 đồng </a:t>
            </a:r>
            <a:endParaRPr lang="vi-VN" sz="2400" dirty="0"/>
          </a:p>
        </p:txBody>
      </p:sp>
    </p:spTree>
    <p:extLst>
      <p:ext uri="{BB962C8B-B14F-4D97-AF65-F5344CB8AC3E}">
        <p14:creationId xmlns:p14="http://schemas.microsoft.com/office/powerpoint/2010/main" val="406036712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644</TotalTime>
  <Words>1162</Words>
  <Application>Microsoft Office PowerPoint</Application>
  <PresentationFormat>Widescreen</PresentationFormat>
  <Paragraphs>107</Paragraphs>
  <Slides>19</Slides>
  <Notes>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2</vt:i4>
      </vt:variant>
      <vt:variant>
        <vt:lpstr>Slide Titles</vt:lpstr>
      </vt:variant>
      <vt:variant>
        <vt:i4>19</vt:i4>
      </vt:variant>
    </vt:vector>
  </HeadingPairs>
  <TitlesOfParts>
    <vt:vector size="27" baseType="lpstr">
      <vt:lpstr>Arial</vt:lpstr>
      <vt:lpstr>Calibri</vt:lpstr>
      <vt:lpstr>Calibri Light</vt:lpstr>
      <vt:lpstr>Cambria Math</vt:lpstr>
      <vt:lpstr>Times New Roman</vt:lpstr>
      <vt:lpstr>Office Theme</vt:lpstr>
      <vt:lpstr>Equation</vt:lpstr>
      <vt:lpstr>MathType 7.0 Equation</vt:lpstr>
      <vt:lpstr>BÀI GIẢNG MÔN TOÁN 6</vt:lpstr>
      <vt:lpstr>I. PHẦN KHỞI ĐỘNG</vt:lpstr>
      <vt:lpstr> PHẦN KHỞI ĐỘNG</vt:lpstr>
      <vt:lpstr>II. CÂU HỎI TRẮC NGHIỆM</vt:lpstr>
      <vt:lpstr>Giải</vt:lpstr>
      <vt:lpstr>II. CÂU HỎI TRẮC NGHIỆM</vt:lpstr>
      <vt:lpstr>Giải</vt:lpstr>
      <vt:lpstr>PowerPoint Presentation</vt:lpstr>
      <vt:lpstr>PowerPoint Presentation</vt:lpstr>
      <vt:lpstr>PowerPoint Presentation</vt:lpstr>
      <vt:lpstr>PowerPoint Presentation</vt:lpstr>
      <vt:lpstr>PowerPoint Presentation</vt:lpstr>
      <vt:lpstr>III. BÀI TẬP TỰ LUẬN</vt:lpstr>
      <vt:lpstr>III. BÀI TẬP TỰ LUẬN</vt:lpstr>
      <vt:lpstr>III. BÀI TẬP TỰ LUẬN</vt:lpstr>
      <vt:lpstr>Giải</vt:lpstr>
      <vt:lpstr>PowerPoint Presentation</vt:lpstr>
      <vt:lpstr>PowerPoint Presentation</vt:lpstr>
      <vt:lpstr>KẾT THÚC BÀI GIẢNG CHÚC CÁC EM HỌC TỐT!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BÀI GIẢNG MÔN TOÁN 6</dc:title>
  <dc:creator>DELL</dc:creator>
  <cp:lastModifiedBy>Văn Tân Lê</cp:lastModifiedBy>
  <cp:revision>127</cp:revision>
  <dcterms:created xsi:type="dcterms:W3CDTF">2021-08-31T10:30:12Z</dcterms:created>
  <dcterms:modified xsi:type="dcterms:W3CDTF">2021-11-16T17:29:20Z</dcterms:modified>
</cp:coreProperties>
</file>